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Masters/slideMaster1.xml" ContentType="application/vnd.openxmlformats-officedocument.presentationml.slideMaster+xml"/>
  <Override PartName="/ppt/notesSlides/notesSlide6.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notesSlides/notesSlide10.xml" ContentType="application/vnd.openxmlformats-officedocument.presentationml.notesSlide+xml"/>
  <Override PartName="/ppt/notesSlides/notesSlide13.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9.xml" ContentType="application/vnd.openxmlformats-officedocument.presentationml.notesSlide+xml"/>
  <Override PartName="/ppt/notesSlides/notesSlide5.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charts/chart7.xml" ContentType="application/vnd.openxmlformats-officedocument.drawingml.chart+xml"/>
  <Override PartName="/ppt/theme/themeOverride7.xml" ContentType="application/vnd.openxmlformats-officedocument.themeOverride+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charts/style2.xml" ContentType="application/vnd.ms-office.chartstyle+xml"/>
  <Override PartName="/ppt/theme/themeOverride3.xml" ContentType="application/vnd.openxmlformats-officedocument.themeOverride+xml"/>
  <Override PartName="/ppt/charts/style3.xml" ContentType="application/vnd.ms-office.chartstyle+xml"/>
  <Override PartName="/ppt/charts/colors3.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5.xml" ContentType="application/vnd.openxmlformats-officedocument.themeOverride+xml"/>
  <Override PartName="/ppt/charts/style5.xml" ContentType="application/vnd.ms-office.chartstyle+xml"/>
  <Override PartName="/ppt/charts/chart4.xml" ContentType="application/vnd.openxmlformats-officedocument.drawingml.chart+xml"/>
  <Override PartName="/ppt/charts/colors2.xml" ContentType="application/vnd.ms-office.chartcolorstyle+xml"/>
  <Override PartName="/ppt/charts/colors5.xml" ContentType="application/vnd.ms-office.chartcolorstyle+xml"/>
  <Override PartName="/ppt/theme/themeOverride6.xml" ContentType="application/vnd.openxmlformats-officedocument.themeOverride+xml"/>
  <Override PartName="/ppt/charts/chart6.xml" ContentType="application/vnd.openxmlformats-officedocument.drawingml.chart+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handoutMasterIdLst>
    <p:handoutMasterId r:id="rId22"/>
  </p:handoutMasterIdLst>
  <p:sldIdLst>
    <p:sldId id="260" r:id="rId2"/>
    <p:sldId id="430" r:id="rId3"/>
    <p:sldId id="449" r:id="rId4"/>
    <p:sldId id="434" r:id="rId5"/>
    <p:sldId id="446" r:id="rId6"/>
    <p:sldId id="432" r:id="rId7"/>
    <p:sldId id="445" r:id="rId8"/>
    <p:sldId id="435" r:id="rId9"/>
    <p:sldId id="438" r:id="rId10"/>
    <p:sldId id="431" r:id="rId11"/>
    <p:sldId id="443" r:id="rId12"/>
    <p:sldId id="439" r:id="rId13"/>
    <p:sldId id="440" r:id="rId14"/>
    <p:sldId id="450" r:id="rId15"/>
    <p:sldId id="413" r:id="rId16"/>
    <p:sldId id="442" r:id="rId17"/>
    <p:sldId id="423" r:id="rId18"/>
    <p:sldId id="424" r:id="rId19"/>
    <p:sldId id="425" r:id="rId20"/>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rnardo Patta Schettini - SPREV" initials="BPS-S" lastIdx="1" clrIdx="0">
    <p:extLst>
      <p:ext uri="{19B8F6BF-5375-455C-9EA6-DF929625EA0E}">
        <p15:presenceInfo xmlns:p15="http://schemas.microsoft.com/office/powerpoint/2012/main" userId="S-1-5-21-1697374388-3250189584-3178474174-31977" providerId="AD"/>
      </p:ext>
    </p:extLst>
  </p:cmAuthor>
  <p:cmAuthor id="2" name="Geraldo Silva Filho" initials="GSF" lastIdx="4" clrIdx="1">
    <p:extLst>
      <p:ext uri="{19B8F6BF-5375-455C-9EA6-DF929625EA0E}">
        <p15:presenceInfo xmlns:p15="http://schemas.microsoft.com/office/powerpoint/2012/main" userId="a3e40846d8ffd648" providerId="Windows Live"/>
      </p:ext>
    </p:extLst>
  </p:cmAuthor>
  <p:cmAuthor id="3" name="Thaís" initials="T" lastIdx="3" clrIdx="2">
    <p:extLst>
      <p:ext uri="{19B8F6BF-5375-455C-9EA6-DF929625EA0E}">
        <p15:presenceInfo xmlns:p15="http://schemas.microsoft.com/office/powerpoint/2012/main" userId="7b50f40e8c2eae3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C80"/>
    <a:srgbClr val="F3FBFF"/>
    <a:srgbClr val="F2F6E4"/>
    <a:srgbClr val="626262"/>
    <a:srgbClr val="565656"/>
    <a:srgbClr val="FF9900"/>
    <a:srgbClr val="008000"/>
    <a:srgbClr val="FF6600"/>
    <a:srgbClr val="DDA819"/>
    <a:srgbClr val="FFD13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é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91"/>
    <p:restoredTop sz="95865" autoAdjust="0"/>
  </p:normalViewPr>
  <p:slideViewPr>
    <p:cSldViewPr snapToGrid="0" snapToObjects="1">
      <p:cViewPr varScale="1">
        <p:scale>
          <a:sx n="112" d="100"/>
          <a:sy n="112" d="100"/>
        </p:scale>
        <p:origin x="372" y="96"/>
      </p:cViewPr>
      <p:guideLst>
        <p:guide orient="horz" pos="2160"/>
        <p:guide pos="3840"/>
      </p:guideLst>
    </p:cSldViewPr>
  </p:slideViewPr>
  <p:notesTextViewPr>
    <p:cViewPr>
      <p:scale>
        <a:sx n="3" d="2"/>
        <a:sy n="3" d="2"/>
      </p:scale>
      <p:origin x="0" y="0"/>
    </p:cViewPr>
  </p:notesTextViewPr>
  <p:sorterViewPr>
    <p:cViewPr>
      <p:scale>
        <a:sx n="66" d="100"/>
        <a:sy n="66" d="100"/>
      </p:scale>
      <p:origin x="0" y="-1110"/>
    </p:cViewPr>
  </p:sorterViewPr>
  <p:notesViewPr>
    <p:cSldViewPr snapToGrid="0" snapToObjects="1">
      <p:cViewPr varScale="1">
        <p:scale>
          <a:sx n="85" d="100"/>
          <a:sy n="85" d="100"/>
        </p:scale>
        <p:origin x="3846"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 Id="rId30"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embeddings/oleObject1.bin"/></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embeddings/oleObject2.bin"/></Relationships>
</file>

<file path=ppt/charts/_rels/chart7.xml.rels><?xml version="1.0" encoding="UTF-8" standalone="yes"?>
<Relationships xmlns="http://schemas.openxmlformats.org/package/2006/relationships"><Relationship Id="rId2" Type="http://schemas.openxmlformats.org/officeDocument/2006/relationships/oleObject" Target="../embeddings/oleObject3.bin"/><Relationship Id="rId1" Type="http://schemas.openxmlformats.org/officeDocument/2006/relationships/themeOverride" Target="../theme/themeOverrid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v>Com CAT</c:v>
          </c:tx>
          <c:spPr>
            <a:ln w="50800" cap="rnd">
              <a:solidFill>
                <a:schemeClr val="accent1"/>
              </a:solidFill>
              <a:round/>
            </a:ln>
            <a:effectLst>
              <a:outerShdw blurRad="50800" dist="38100" dir="2700000" algn="tl" rotWithShape="0">
                <a:prstClr val="black">
                  <a:alpha val="40000"/>
                </a:prstClr>
              </a:outerShdw>
            </a:effectLst>
          </c:spPr>
          <c:marker>
            <c:symbol val="none"/>
          </c:marker>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646-449B-9256-6B3CA14155A5}"/>
                </c:ext>
              </c:extLst>
            </c:dLbl>
            <c:dLbl>
              <c:idx val="7"/>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646-449B-9256-6B3CA14155A5}"/>
                </c:ext>
              </c:extLst>
            </c:dLbl>
            <c:dLbl>
              <c:idx val="1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1646-449B-9256-6B3CA14155A5}"/>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pt-BR"/>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'Slide 8'!$A$13:$A$23</c:f>
              <c:numCache>
                <c:formatCode>General</c:formatCode>
                <c:ptCount val="11"/>
                <c:pt idx="0">
                  <c:v>2013</c:v>
                </c:pt>
                <c:pt idx="1">
                  <c:v>2014</c:v>
                </c:pt>
                <c:pt idx="2">
                  <c:v>2015</c:v>
                </c:pt>
                <c:pt idx="3">
                  <c:v>2016</c:v>
                </c:pt>
                <c:pt idx="4">
                  <c:v>2017</c:v>
                </c:pt>
                <c:pt idx="5">
                  <c:v>2018</c:v>
                </c:pt>
                <c:pt idx="6">
                  <c:v>2019</c:v>
                </c:pt>
                <c:pt idx="7">
                  <c:v>2020</c:v>
                </c:pt>
                <c:pt idx="8">
                  <c:v>2021</c:v>
                </c:pt>
                <c:pt idx="9">
                  <c:v>2022</c:v>
                </c:pt>
                <c:pt idx="10">
                  <c:v>2023</c:v>
                </c:pt>
              </c:numCache>
            </c:numRef>
          </c:cat>
          <c:val>
            <c:numRef>
              <c:f>'Slide 8'!$C$13:$C$23</c:f>
              <c:numCache>
                <c:formatCode>#,##0</c:formatCode>
                <c:ptCount val="11"/>
                <c:pt idx="0">
                  <c:v>563704</c:v>
                </c:pt>
                <c:pt idx="1">
                  <c:v>564283</c:v>
                </c:pt>
                <c:pt idx="2">
                  <c:v>507753</c:v>
                </c:pt>
                <c:pt idx="3">
                  <c:v>478039</c:v>
                </c:pt>
                <c:pt idx="4">
                  <c:v>453839</c:v>
                </c:pt>
                <c:pt idx="5">
                  <c:v>481993</c:v>
                </c:pt>
                <c:pt idx="6">
                  <c:v>487739</c:v>
                </c:pt>
                <c:pt idx="7">
                  <c:v>417492</c:v>
                </c:pt>
                <c:pt idx="8">
                  <c:v>504814</c:v>
                </c:pt>
                <c:pt idx="9">
                  <c:v>567746</c:v>
                </c:pt>
                <c:pt idx="10">
                  <c:v>651476</c:v>
                </c:pt>
              </c:numCache>
            </c:numRef>
          </c:val>
          <c:smooth val="0"/>
          <c:extLst>
            <c:ext xmlns:c16="http://schemas.microsoft.com/office/drawing/2014/chart" uri="{C3380CC4-5D6E-409C-BE32-E72D297353CC}">
              <c16:uniqueId val="{00000003-1646-449B-9256-6B3CA14155A5}"/>
            </c:ext>
          </c:extLst>
        </c:ser>
        <c:ser>
          <c:idx val="1"/>
          <c:order val="1"/>
          <c:tx>
            <c:v>Sem CAT</c:v>
          </c:tx>
          <c:spPr>
            <a:ln w="50800" cap="rnd">
              <a:solidFill>
                <a:schemeClr val="accent6">
                  <a:lumMod val="75000"/>
                </a:schemeClr>
              </a:solidFill>
              <a:round/>
            </a:ln>
            <a:effectLst>
              <a:outerShdw blurRad="50800" dist="38100" dir="2700000" algn="tl" rotWithShape="0">
                <a:prstClr val="black">
                  <a:alpha val="40000"/>
                </a:prstClr>
              </a:outerShdw>
            </a:effectLst>
          </c:spPr>
          <c:marker>
            <c:symbol val="none"/>
          </c:marker>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1646-449B-9256-6B3CA14155A5}"/>
                </c:ext>
              </c:extLst>
            </c:dLbl>
            <c:dLbl>
              <c:idx val="7"/>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646-449B-9256-6B3CA14155A5}"/>
                </c:ext>
              </c:extLst>
            </c:dLbl>
            <c:dLbl>
              <c:idx val="1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646-449B-9256-6B3CA14155A5}"/>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6">
                        <a:lumMod val="75000"/>
                      </a:schemeClr>
                    </a:solidFill>
                    <a:latin typeface="+mn-lt"/>
                    <a:ea typeface="+mn-ea"/>
                    <a:cs typeface="+mn-cs"/>
                  </a:defRPr>
                </a:pPr>
                <a:endParaRPr lang="pt-BR"/>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'Slide 8'!$A$13:$A$23</c:f>
              <c:numCache>
                <c:formatCode>General</c:formatCode>
                <c:ptCount val="11"/>
                <c:pt idx="0">
                  <c:v>2013</c:v>
                </c:pt>
                <c:pt idx="1">
                  <c:v>2014</c:v>
                </c:pt>
                <c:pt idx="2">
                  <c:v>2015</c:v>
                </c:pt>
                <c:pt idx="3">
                  <c:v>2016</c:v>
                </c:pt>
                <c:pt idx="4">
                  <c:v>2017</c:v>
                </c:pt>
                <c:pt idx="5">
                  <c:v>2018</c:v>
                </c:pt>
                <c:pt idx="6">
                  <c:v>2019</c:v>
                </c:pt>
                <c:pt idx="7">
                  <c:v>2020</c:v>
                </c:pt>
                <c:pt idx="8">
                  <c:v>2021</c:v>
                </c:pt>
                <c:pt idx="9">
                  <c:v>2022</c:v>
                </c:pt>
                <c:pt idx="10">
                  <c:v>2023</c:v>
                </c:pt>
              </c:numCache>
            </c:numRef>
          </c:cat>
          <c:val>
            <c:numRef>
              <c:f>'Slide 8'!$G$13:$G$23</c:f>
              <c:numCache>
                <c:formatCode>#,##0</c:formatCode>
                <c:ptCount val="11"/>
                <c:pt idx="0">
                  <c:v>161960</c:v>
                </c:pt>
                <c:pt idx="1">
                  <c:v>148019</c:v>
                </c:pt>
                <c:pt idx="2">
                  <c:v>114626</c:v>
                </c:pt>
                <c:pt idx="3">
                  <c:v>107587</c:v>
                </c:pt>
                <c:pt idx="4">
                  <c:v>103787</c:v>
                </c:pt>
                <c:pt idx="5">
                  <c:v>104024</c:v>
                </c:pt>
                <c:pt idx="6">
                  <c:v>99118</c:v>
                </c:pt>
                <c:pt idx="7">
                  <c:v>48280</c:v>
                </c:pt>
                <c:pt idx="8">
                  <c:v>76019</c:v>
                </c:pt>
                <c:pt idx="9">
                  <c:v>87162</c:v>
                </c:pt>
                <c:pt idx="10">
                  <c:v>81275</c:v>
                </c:pt>
              </c:numCache>
            </c:numRef>
          </c:val>
          <c:smooth val="0"/>
          <c:extLst>
            <c:ext xmlns:c16="http://schemas.microsoft.com/office/drawing/2014/chart" uri="{C3380CC4-5D6E-409C-BE32-E72D297353CC}">
              <c16:uniqueId val="{00000007-1646-449B-9256-6B3CA14155A5}"/>
            </c:ext>
          </c:extLst>
        </c:ser>
        <c:dLbls>
          <c:showLegendKey val="0"/>
          <c:showVal val="0"/>
          <c:showCatName val="0"/>
          <c:showSerName val="0"/>
          <c:showPercent val="0"/>
          <c:showBubbleSize val="0"/>
        </c:dLbls>
        <c:smooth val="0"/>
        <c:axId val="250272520"/>
        <c:axId val="250272912"/>
      </c:lineChart>
      <c:catAx>
        <c:axId val="2502725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pt-BR"/>
          </a:p>
        </c:txPr>
        <c:crossAx val="250272912"/>
        <c:crosses val="autoZero"/>
        <c:auto val="1"/>
        <c:lblAlgn val="ctr"/>
        <c:lblOffset val="100"/>
        <c:noMultiLvlLbl val="0"/>
      </c:catAx>
      <c:valAx>
        <c:axId val="250272912"/>
        <c:scaling>
          <c:orientation val="minMax"/>
        </c:scaling>
        <c:delete val="1"/>
        <c:axPos val="l"/>
        <c:numFmt formatCode="#,##0" sourceLinked="1"/>
        <c:majorTickMark val="out"/>
        <c:minorTickMark val="none"/>
        <c:tickLblPos val="nextTo"/>
        <c:crossAx val="250272520"/>
        <c:crosses val="autoZero"/>
        <c:crossBetween val="between"/>
        <c:majorUnit val="150000"/>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pt-BR"/>
        </a:p>
      </c:txPr>
    </c:legend>
    <c:plotVisOnly val="1"/>
    <c:dispBlanksAs val="gap"/>
    <c:showDLblsOverMax val="0"/>
  </c:chart>
  <c:spPr>
    <a:noFill/>
    <a:ln>
      <a:noFill/>
    </a:ln>
    <a:effectLst/>
  </c:spPr>
  <c:txPr>
    <a:bodyPr/>
    <a:lstStyle/>
    <a:p>
      <a:pPr>
        <a:defRPr/>
      </a:pPr>
      <a:endParaRPr lang="pt-BR"/>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1"/>
          <c:order val="0"/>
          <c:tx>
            <c:v>Acidentes com CAT</c:v>
          </c:tx>
          <c:spPr>
            <a:ln w="50800" cap="rnd">
              <a:solidFill>
                <a:schemeClr val="accent6">
                  <a:lumMod val="75000"/>
                </a:schemeClr>
              </a:solidFill>
              <a:round/>
            </a:ln>
            <a:effectLst>
              <a:outerShdw blurRad="50800" dist="38100" dir="2700000" algn="tl" rotWithShape="0">
                <a:prstClr val="black">
                  <a:alpha val="40000"/>
                </a:prstClr>
              </a:outerShdw>
            </a:effectLst>
          </c:spPr>
          <c:marker>
            <c:symbol val="none"/>
          </c:marker>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920-40FC-A35C-136DC167ED79}"/>
                </c:ext>
              </c:extLst>
            </c:dLbl>
            <c:dLbl>
              <c:idx val="7"/>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920-40FC-A35C-136DC167ED79}"/>
                </c:ext>
              </c:extLst>
            </c:dLbl>
            <c:dLbl>
              <c:idx val="1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920-40FC-A35C-136DC167ED79}"/>
                </c:ext>
              </c:extLst>
            </c:dLbl>
            <c:spPr>
              <a:noFill/>
              <a:ln>
                <a:noFill/>
              </a:ln>
              <a:effectLst/>
            </c:spPr>
            <c:txPr>
              <a:bodyPr wrap="square" lIns="38100" tIns="19050" rIns="38100" bIns="19050" anchor="ctr">
                <a:spAutoFit/>
              </a:bodyPr>
              <a:lstStyle/>
              <a:p>
                <a:pPr>
                  <a:defRPr sz="1800" b="1">
                    <a:solidFill>
                      <a:schemeClr val="accent6">
                        <a:lumMod val="75000"/>
                      </a:schemeClr>
                    </a:solidFill>
                  </a:defRPr>
                </a:pPr>
                <a:endParaRPr lang="pt-BR"/>
              </a:p>
            </c:txPr>
            <c:showLegendKey val="0"/>
            <c:showVal val="0"/>
            <c:showCatName val="0"/>
            <c:showSerName val="0"/>
            <c:showPercent val="0"/>
            <c:showBubbleSize val="0"/>
            <c:extLst>
              <c:ext xmlns:c15="http://schemas.microsoft.com/office/drawing/2012/chart" uri="{CE6537A1-D6FC-4f65-9D91-7224C49458BB}">
                <c15:showLeaderLines val="1"/>
              </c:ext>
            </c:extLst>
          </c:dLbls>
          <c:cat>
            <c:numRef>
              <c:f>'Slide 8'!$K$13:$K$23</c:f>
              <c:numCache>
                <c:formatCode>General</c:formatCode>
                <c:ptCount val="11"/>
                <c:pt idx="0">
                  <c:v>2013</c:v>
                </c:pt>
                <c:pt idx="1">
                  <c:v>2014</c:v>
                </c:pt>
                <c:pt idx="2">
                  <c:v>2015</c:v>
                </c:pt>
                <c:pt idx="3">
                  <c:v>2016</c:v>
                </c:pt>
                <c:pt idx="4">
                  <c:v>2017</c:v>
                </c:pt>
                <c:pt idx="5">
                  <c:v>2018</c:v>
                </c:pt>
                <c:pt idx="6">
                  <c:v>2019</c:v>
                </c:pt>
                <c:pt idx="7">
                  <c:v>2020</c:v>
                </c:pt>
                <c:pt idx="8">
                  <c:v>2021</c:v>
                </c:pt>
                <c:pt idx="9">
                  <c:v>2022</c:v>
                </c:pt>
                <c:pt idx="10">
                  <c:v>2023</c:v>
                </c:pt>
              </c:numCache>
            </c:numRef>
          </c:cat>
          <c:val>
            <c:numRef>
              <c:f>'Slide 8'!$M$13:$M$23</c:f>
              <c:numCache>
                <c:formatCode>#,##0.0</c:formatCode>
                <c:ptCount val="11"/>
                <c:pt idx="0">
                  <c:v>13.15289091399575</c:v>
                </c:pt>
                <c:pt idx="1">
                  <c:v>12.726243988312575</c:v>
                </c:pt>
                <c:pt idx="2">
                  <c:v>11.753530806440478</c:v>
                </c:pt>
                <c:pt idx="3">
                  <c:v>11.641309710475552</c:v>
                </c:pt>
                <c:pt idx="4">
                  <c:v>10.883744654638763</c:v>
                </c:pt>
                <c:pt idx="5">
                  <c:v>11.446533156816415</c:v>
                </c:pt>
                <c:pt idx="6">
                  <c:v>11.249259498342827</c:v>
                </c:pt>
                <c:pt idx="7">
                  <c:v>9.9714384665151208</c:v>
                </c:pt>
                <c:pt idx="8">
                  <c:v>11.370995571811202</c:v>
                </c:pt>
                <c:pt idx="9">
                  <c:v>12.287995681001515</c:v>
                </c:pt>
                <c:pt idx="10">
                  <c:v>13.791825065032493</c:v>
                </c:pt>
              </c:numCache>
            </c:numRef>
          </c:val>
          <c:smooth val="0"/>
          <c:extLst>
            <c:ext xmlns:c16="http://schemas.microsoft.com/office/drawing/2014/chart" uri="{C3380CC4-5D6E-409C-BE32-E72D297353CC}">
              <c16:uniqueId val="{00000003-C920-40FC-A35C-136DC167ED79}"/>
            </c:ext>
          </c:extLst>
        </c:ser>
        <c:ser>
          <c:idx val="0"/>
          <c:order val="1"/>
          <c:tx>
            <c:v>Total de Acidentes</c:v>
          </c:tx>
          <c:spPr>
            <a:ln w="50800"/>
            <a:effectLst>
              <a:outerShdw blurRad="50800" dist="38100" dir="2700000" algn="tl" rotWithShape="0">
                <a:prstClr val="black">
                  <a:alpha val="40000"/>
                </a:prstClr>
              </a:outerShdw>
            </a:effectLst>
          </c:spPr>
          <c:marker>
            <c:symbol val="none"/>
          </c:marker>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C920-40FC-A35C-136DC167ED79}"/>
                </c:ext>
              </c:extLst>
            </c:dLbl>
            <c:dLbl>
              <c:idx val="7"/>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920-40FC-A35C-136DC167ED79}"/>
                </c:ext>
              </c:extLst>
            </c:dLbl>
            <c:dLbl>
              <c:idx val="1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C920-40FC-A35C-136DC167ED79}"/>
                </c:ext>
              </c:extLst>
            </c:dLbl>
            <c:numFmt formatCode="#,##0.0" sourceLinked="0"/>
            <c:spPr>
              <a:noFill/>
              <a:ln>
                <a:noFill/>
              </a:ln>
              <a:effectLst/>
            </c:spPr>
            <c:txPr>
              <a:bodyPr wrap="square" lIns="38100" tIns="19050" rIns="38100" bIns="19050" anchor="ctr">
                <a:spAutoFit/>
              </a:bodyPr>
              <a:lstStyle/>
              <a:p>
                <a:pPr>
                  <a:defRPr sz="1800" b="1">
                    <a:solidFill>
                      <a:schemeClr val="accent1"/>
                    </a:solidFill>
                  </a:defRPr>
                </a:pPr>
                <a:endParaRPr lang="pt-BR"/>
              </a:p>
            </c:txPr>
            <c:showLegendKey val="0"/>
            <c:showVal val="0"/>
            <c:showCatName val="0"/>
            <c:showSerName val="0"/>
            <c:showPercent val="0"/>
            <c:showBubbleSize val="0"/>
            <c:extLst>
              <c:ext xmlns:c15="http://schemas.microsoft.com/office/drawing/2012/chart" uri="{CE6537A1-D6FC-4f65-9D91-7224C49458BB}">
                <c15:showLeaderLines val="1"/>
              </c:ext>
            </c:extLst>
          </c:dLbls>
          <c:cat>
            <c:numRef>
              <c:f>'Slide 8'!$K$13:$K$23</c:f>
              <c:numCache>
                <c:formatCode>General</c:formatCode>
                <c:ptCount val="11"/>
                <c:pt idx="0">
                  <c:v>2013</c:v>
                </c:pt>
                <c:pt idx="1">
                  <c:v>2014</c:v>
                </c:pt>
                <c:pt idx="2">
                  <c:v>2015</c:v>
                </c:pt>
                <c:pt idx="3">
                  <c:v>2016</c:v>
                </c:pt>
                <c:pt idx="4">
                  <c:v>2017</c:v>
                </c:pt>
                <c:pt idx="5">
                  <c:v>2018</c:v>
                </c:pt>
                <c:pt idx="6">
                  <c:v>2019</c:v>
                </c:pt>
                <c:pt idx="7">
                  <c:v>2020</c:v>
                </c:pt>
                <c:pt idx="8">
                  <c:v>2021</c:v>
                </c:pt>
                <c:pt idx="9">
                  <c:v>2022</c:v>
                </c:pt>
                <c:pt idx="10">
                  <c:v>2023</c:v>
                </c:pt>
              </c:numCache>
            </c:numRef>
          </c:cat>
          <c:val>
            <c:numRef>
              <c:f>'Slide 8'!$N$13:$N$23</c:f>
              <c:numCache>
                <c:formatCode>#,##0.0</c:formatCode>
                <c:ptCount val="11"/>
                <c:pt idx="0">
                  <c:v>16.931899422771188</c:v>
                </c:pt>
                <c:pt idx="1">
                  <c:v>16.064508491950004</c:v>
                </c:pt>
                <c:pt idx="2">
                  <c:v>14.406907984357785</c:v>
                </c:pt>
                <c:pt idx="3">
                  <c:v>14.261291736672021</c:v>
                </c:pt>
                <c:pt idx="4">
                  <c:v>13.372713664510089</c:v>
                </c:pt>
                <c:pt idx="5">
                  <c:v>13.916930372345833</c:v>
                </c:pt>
                <c:pt idx="6">
                  <c:v>13.535326642772006</c:v>
                </c:pt>
                <c:pt idx="7">
                  <c:v>11.124564871723724</c:v>
                </c:pt>
                <c:pt idx="8">
                  <c:v>13.083332615501581</c:v>
                </c:pt>
                <c:pt idx="9">
                  <c:v>14.174484145116548</c:v>
                </c:pt>
                <c:pt idx="10">
                  <c:v>15.512426564029409</c:v>
                </c:pt>
              </c:numCache>
            </c:numRef>
          </c:val>
          <c:smooth val="0"/>
          <c:extLst>
            <c:ext xmlns:c16="http://schemas.microsoft.com/office/drawing/2014/chart" uri="{C3380CC4-5D6E-409C-BE32-E72D297353CC}">
              <c16:uniqueId val="{00000007-C920-40FC-A35C-136DC167ED79}"/>
            </c:ext>
          </c:extLst>
        </c:ser>
        <c:dLbls>
          <c:showLegendKey val="0"/>
          <c:showVal val="0"/>
          <c:showCatName val="0"/>
          <c:showSerName val="0"/>
          <c:showPercent val="0"/>
          <c:showBubbleSize val="0"/>
        </c:dLbls>
        <c:smooth val="0"/>
        <c:axId val="251046096"/>
        <c:axId val="251046488"/>
      </c:lineChart>
      <c:catAx>
        <c:axId val="2510460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pt-BR"/>
          </a:p>
        </c:txPr>
        <c:crossAx val="251046488"/>
        <c:crosses val="autoZero"/>
        <c:auto val="1"/>
        <c:lblAlgn val="ctr"/>
        <c:lblOffset val="100"/>
        <c:noMultiLvlLbl val="0"/>
      </c:catAx>
      <c:valAx>
        <c:axId val="251046488"/>
        <c:scaling>
          <c:orientation val="minMax"/>
          <c:min val="8"/>
        </c:scaling>
        <c:delete val="1"/>
        <c:axPos val="l"/>
        <c:title>
          <c:tx>
            <c:rich>
              <a:bodyPr rot="-54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r>
                  <a:rPr lang="en-US" sz="1200" b="1">
                    <a:solidFill>
                      <a:sysClr val="windowText" lastClr="000000"/>
                    </a:solidFill>
                  </a:rPr>
                  <a:t>Acidentes por 1.000 vínculos</a:t>
                </a:r>
              </a:p>
            </c:rich>
          </c:tx>
          <c:overlay val="0"/>
          <c:spPr>
            <a:noFill/>
            <a:ln>
              <a:noFill/>
            </a:ln>
            <a:effectLst/>
          </c:spPr>
        </c:title>
        <c:numFmt formatCode="#,##0.0" sourceLinked="1"/>
        <c:majorTickMark val="none"/>
        <c:minorTickMark val="none"/>
        <c:tickLblPos val="nextTo"/>
        <c:crossAx val="251046096"/>
        <c:crosses val="autoZero"/>
        <c:crossBetween val="between"/>
        <c:majorUnit val="2.5"/>
      </c:valAx>
      <c:spPr>
        <a:noFill/>
        <a:ln w="25400">
          <a:noFill/>
        </a:ln>
        <a:effectLst/>
      </c:spPr>
    </c:plotArea>
    <c:legend>
      <c:legendPos val="b"/>
      <c:overlay val="0"/>
      <c:txPr>
        <a:bodyPr/>
        <a:lstStyle/>
        <a:p>
          <a:pPr>
            <a:defRPr sz="1400" b="1"/>
          </a:pPr>
          <a:endParaRPr lang="pt-BR"/>
        </a:p>
      </c:txPr>
    </c:legend>
    <c:plotVisOnly val="1"/>
    <c:dispBlanksAs val="gap"/>
    <c:showDLblsOverMax val="0"/>
  </c:chart>
  <c:spPr>
    <a:noFill/>
    <a:ln w="9525" cap="flat" cmpd="sng" algn="ctr">
      <a:noFill/>
      <a:round/>
    </a:ln>
    <a:effectLst/>
  </c:spPr>
  <c:txPr>
    <a:bodyPr/>
    <a:lstStyle/>
    <a:p>
      <a:pPr>
        <a:defRPr/>
      </a:pPr>
      <a:endParaRPr lang="pt-BR"/>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spPr>
            <a:ln w="63500" cap="rnd">
              <a:solidFill>
                <a:schemeClr val="accent1"/>
              </a:solidFill>
              <a:round/>
            </a:ln>
            <a:effectLst>
              <a:outerShdw blurRad="50800" dist="38100" dir="2700000" algn="tl" rotWithShape="0">
                <a:prstClr val="black">
                  <a:alpha val="40000"/>
                </a:prstClr>
              </a:outerShdw>
            </a:effectLst>
          </c:spPr>
          <c:marker>
            <c:symbol val="none"/>
          </c:marker>
          <c:dLbls>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2"/>
                      </a:solidFill>
                      <a:latin typeface="+mn-lt"/>
                      <a:ea typeface="+mn-ea"/>
                      <a:cs typeface="+mn-cs"/>
                    </a:defRPr>
                  </a:pPr>
                  <a:endParaRPr lang="pt-BR"/>
                </a:p>
              </c:txPr>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A65-44D9-9E46-6AC587354AF4}"/>
                </c:ext>
              </c:extLst>
            </c:dLbl>
            <c:dLbl>
              <c:idx val="7"/>
              <c:numFmt formatCode="0.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2"/>
                      </a:solidFill>
                      <a:latin typeface="+mn-lt"/>
                      <a:ea typeface="+mn-ea"/>
                      <a:cs typeface="+mn-cs"/>
                    </a:defRPr>
                  </a:pPr>
                  <a:endParaRPr lang="pt-BR"/>
                </a:p>
              </c:txPr>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A65-44D9-9E46-6AC587354AF4}"/>
                </c:ext>
              </c:extLst>
            </c:dLbl>
            <c:dLbl>
              <c:idx val="10"/>
              <c:numFmt formatCode="0.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2"/>
                      </a:solidFill>
                      <a:latin typeface="+mn-lt"/>
                      <a:ea typeface="+mn-ea"/>
                      <a:cs typeface="+mn-cs"/>
                    </a:defRPr>
                  </a:pPr>
                  <a:endParaRPr lang="pt-BR"/>
                </a:p>
              </c:txPr>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A65-44D9-9E46-6AC587354AF4}"/>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accent1"/>
                    </a:solidFill>
                    <a:latin typeface="+mn-lt"/>
                    <a:ea typeface="+mn-ea"/>
                    <a:cs typeface="+mn-cs"/>
                  </a:defRPr>
                </a:pPr>
                <a:endParaRPr lang="pt-BR"/>
              </a:p>
            </c:txPr>
            <c:dLblPos val="t"/>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'Slide 8'!$A$13:$A$23</c:f>
              <c:numCache>
                <c:formatCode>General</c:formatCode>
                <c:ptCount val="11"/>
                <c:pt idx="0">
                  <c:v>2013</c:v>
                </c:pt>
                <c:pt idx="1">
                  <c:v>2014</c:v>
                </c:pt>
                <c:pt idx="2">
                  <c:v>2015</c:v>
                </c:pt>
                <c:pt idx="3">
                  <c:v>2016</c:v>
                </c:pt>
                <c:pt idx="4">
                  <c:v>2017</c:v>
                </c:pt>
                <c:pt idx="5">
                  <c:v>2018</c:v>
                </c:pt>
                <c:pt idx="6">
                  <c:v>2019</c:v>
                </c:pt>
                <c:pt idx="7">
                  <c:v>2020</c:v>
                </c:pt>
                <c:pt idx="8">
                  <c:v>2021</c:v>
                </c:pt>
                <c:pt idx="9">
                  <c:v>2022</c:v>
                </c:pt>
                <c:pt idx="10">
                  <c:v>2023</c:v>
                </c:pt>
              </c:numCache>
            </c:numRef>
          </c:cat>
          <c:val>
            <c:numRef>
              <c:f>'Slide 8'!$I$13:$I$23</c:f>
              <c:numCache>
                <c:formatCode>0.0%</c:formatCode>
                <c:ptCount val="11"/>
                <c:pt idx="0">
                  <c:v>0.22318869338977818</c:v>
                </c:pt>
                <c:pt idx="1">
                  <c:v>0.20780371247027243</c:v>
                </c:pt>
                <c:pt idx="2">
                  <c:v>0.18417395188462335</c:v>
                </c:pt>
                <c:pt idx="3">
                  <c:v>0.18371281329722383</c:v>
                </c:pt>
                <c:pt idx="4">
                  <c:v>0.18612295696398662</c:v>
                </c:pt>
                <c:pt idx="5">
                  <c:v>0.17751020874821039</c:v>
                </c:pt>
                <c:pt idx="6">
                  <c:v>0.16889634101663609</c:v>
                </c:pt>
                <c:pt idx="7">
                  <c:v>0.10365586596016935</c:v>
                </c:pt>
                <c:pt idx="8">
                  <c:v>0.13087927166672692</c:v>
                </c:pt>
                <c:pt idx="9">
                  <c:v>0.13309044934555694</c:v>
                </c:pt>
                <c:pt idx="10">
                  <c:v>0.11091762413152627</c:v>
                </c:pt>
              </c:numCache>
            </c:numRef>
          </c:val>
          <c:smooth val="0"/>
          <c:extLst>
            <c:ext xmlns:c16="http://schemas.microsoft.com/office/drawing/2014/chart" uri="{C3380CC4-5D6E-409C-BE32-E72D297353CC}">
              <c16:uniqueId val="{00000003-EA65-44D9-9E46-6AC587354AF4}"/>
            </c:ext>
          </c:extLst>
        </c:ser>
        <c:dLbls>
          <c:showLegendKey val="0"/>
          <c:showVal val="0"/>
          <c:showCatName val="0"/>
          <c:showSerName val="0"/>
          <c:showPercent val="0"/>
          <c:showBubbleSize val="0"/>
        </c:dLbls>
        <c:smooth val="0"/>
        <c:axId val="1644135775"/>
        <c:axId val="1675156623"/>
      </c:lineChart>
      <c:catAx>
        <c:axId val="164413577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pt-BR"/>
          </a:p>
        </c:txPr>
        <c:crossAx val="1675156623"/>
        <c:crosses val="autoZero"/>
        <c:auto val="1"/>
        <c:lblAlgn val="ctr"/>
        <c:lblOffset val="100"/>
        <c:noMultiLvlLbl val="0"/>
      </c:catAx>
      <c:valAx>
        <c:axId val="1675156623"/>
        <c:scaling>
          <c:orientation val="minMax"/>
          <c:min val="5.000000000000001E-2"/>
        </c:scaling>
        <c:delete val="1"/>
        <c:axPos val="l"/>
        <c:numFmt formatCode="0.0%" sourceLinked="1"/>
        <c:majorTickMark val="none"/>
        <c:minorTickMark val="none"/>
        <c:tickLblPos val="nextTo"/>
        <c:crossAx val="1644135775"/>
        <c:crosses val="autoZero"/>
        <c:crossBetween val="between"/>
        <c:majorUnit val="5.000000000000001E-2"/>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pt-BR"/>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spPr>
            <a:effectLst>
              <a:outerShdw blurRad="50800" dist="38100" dir="2700000" algn="tl" rotWithShape="0">
                <a:prstClr val="black">
                  <a:alpha val="40000"/>
                </a:prstClr>
              </a:outerShdw>
            </a:effectLst>
          </c:spPr>
          <c:dPt>
            <c:idx val="0"/>
            <c:bubble3D val="0"/>
            <c:spPr>
              <a:solidFill>
                <a:schemeClr val="accent1"/>
              </a:solidFill>
              <a:ln w="19050">
                <a:solidFill>
                  <a:schemeClr val="lt1"/>
                </a:solidFill>
              </a:ln>
              <a:effectLst>
                <a:outerShdw blurRad="50800" dist="38100" dir="2700000" algn="tl" rotWithShape="0">
                  <a:prstClr val="black">
                    <a:alpha val="40000"/>
                  </a:prstClr>
                </a:outerShdw>
              </a:effectLst>
            </c:spPr>
            <c:extLst>
              <c:ext xmlns:c16="http://schemas.microsoft.com/office/drawing/2014/chart" uri="{C3380CC4-5D6E-409C-BE32-E72D297353CC}">
                <c16:uniqueId val="{00000001-4C84-4405-9A7A-68376AA56CDC}"/>
              </c:ext>
            </c:extLst>
          </c:dPt>
          <c:dPt>
            <c:idx val="1"/>
            <c:bubble3D val="0"/>
            <c:spPr>
              <a:solidFill>
                <a:schemeClr val="accent2"/>
              </a:solidFill>
              <a:ln w="19050">
                <a:solidFill>
                  <a:schemeClr val="lt1"/>
                </a:solidFill>
              </a:ln>
              <a:effectLst>
                <a:outerShdw blurRad="50800" dist="38100" dir="2700000" algn="tl" rotWithShape="0">
                  <a:prstClr val="black">
                    <a:alpha val="40000"/>
                  </a:prstClr>
                </a:outerShdw>
              </a:effectLst>
            </c:spPr>
            <c:extLst>
              <c:ext xmlns:c16="http://schemas.microsoft.com/office/drawing/2014/chart" uri="{C3380CC4-5D6E-409C-BE32-E72D297353CC}">
                <c16:uniqueId val="{00000003-4C84-4405-9A7A-68376AA56CDC}"/>
              </c:ext>
            </c:extLst>
          </c:dPt>
          <c:dPt>
            <c:idx val="2"/>
            <c:bubble3D val="0"/>
            <c:spPr>
              <a:solidFill>
                <a:schemeClr val="accent6"/>
              </a:solidFill>
              <a:ln w="19050">
                <a:solidFill>
                  <a:schemeClr val="lt1"/>
                </a:solidFill>
              </a:ln>
              <a:effectLst>
                <a:outerShdw blurRad="50800" dist="38100" dir="2700000" algn="tl" rotWithShape="0">
                  <a:prstClr val="black">
                    <a:alpha val="40000"/>
                  </a:prstClr>
                </a:outerShdw>
              </a:effectLst>
            </c:spPr>
            <c:extLst>
              <c:ext xmlns:c16="http://schemas.microsoft.com/office/drawing/2014/chart" uri="{C3380CC4-5D6E-409C-BE32-E72D297353CC}">
                <c16:uniqueId val="{00000005-4C84-4405-9A7A-68376AA56CDC}"/>
              </c:ext>
            </c:extLst>
          </c:dPt>
          <c:dLbls>
            <c:dLbl>
              <c:idx val="0"/>
              <c:layout>
                <c:manualLayout>
                  <c:x val="-8.0320885410494494E-2"/>
                  <c:y val="-5.2818468330961356E-2"/>
                </c:manualLayout>
              </c:layout>
              <c:numFmt formatCode="0.0%" sourceLinked="0"/>
              <c:spPr>
                <a:solidFill>
                  <a:sysClr val="window" lastClr="FFFFFF"/>
                </a:solidFill>
                <a:ln cap="rnd">
                  <a:solidFill>
                    <a:schemeClr val="accent1"/>
                  </a:solidFill>
                </a:ln>
                <a:effectLst>
                  <a:glow rad="63500">
                    <a:schemeClr val="accent1">
                      <a:satMod val="175000"/>
                      <a:alpha val="40000"/>
                    </a:schemeClr>
                  </a:glow>
                </a:effectLst>
              </c:spPr>
              <c:txPr>
                <a:bodyPr rot="0" spcFirstLastPara="1" vertOverflow="clip" horzOverflow="clip" vert="horz" wrap="square" lIns="38100" tIns="19050" rIns="38100" bIns="19050" anchor="ctr" anchorCtr="1">
                  <a:spAutoFit/>
                </a:bodyPr>
                <a:lstStyle/>
                <a:p>
                  <a:pPr>
                    <a:defRPr sz="1400" b="0" i="0" u="none" strike="noStrike" kern="1200" baseline="0">
                      <a:solidFill>
                        <a:schemeClr val="dk1">
                          <a:lumMod val="65000"/>
                          <a:lumOff val="35000"/>
                        </a:schemeClr>
                      </a:solidFill>
                      <a:latin typeface="+mn-lt"/>
                      <a:ea typeface="+mn-ea"/>
                      <a:cs typeface="+mn-cs"/>
                    </a:defRPr>
                  </a:pPr>
                  <a:endParaRPr lang="pt-BR"/>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ellipse">
                      <a:avLst/>
                    </a:prstGeom>
                    <a:noFill/>
                    <a:ln>
                      <a:noFill/>
                    </a:ln>
                  </c15:spPr>
                </c:ext>
                <c:ext xmlns:c16="http://schemas.microsoft.com/office/drawing/2014/chart" uri="{C3380CC4-5D6E-409C-BE32-E72D297353CC}">
                  <c16:uniqueId val="{00000001-4C84-4405-9A7A-68376AA56CDC}"/>
                </c:ext>
              </c:extLst>
            </c:dLbl>
            <c:dLbl>
              <c:idx val="1"/>
              <c:numFmt formatCode="0.0%" sourceLinked="0"/>
              <c:spPr>
                <a:solidFill>
                  <a:sysClr val="window" lastClr="FFFFFF"/>
                </a:solidFill>
                <a:ln cap="rnd">
                  <a:solidFill>
                    <a:schemeClr val="accent2"/>
                  </a:solidFill>
                </a:ln>
                <a:effectLst>
                  <a:glow rad="63500">
                    <a:schemeClr val="accent2">
                      <a:satMod val="175000"/>
                      <a:alpha val="40000"/>
                    </a:schemeClr>
                  </a:glow>
                </a:effectLst>
              </c:spPr>
              <c:txPr>
                <a:bodyPr rot="0" spcFirstLastPara="1" vertOverflow="clip" horzOverflow="clip" vert="horz" wrap="square" lIns="38100" tIns="19050" rIns="38100" bIns="19050" anchor="ctr" anchorCtr="1">
                  <a:spAutoFit/>
                </a:bodyPr>
                <a:lstStyle/>
                <a:p>
                  <a:pPr>
                    <a:defRPr sz="1400" b="0" i="0" u="none" strike="noStrike" kern="1200" baseline="0">
                      <a:solidFill>
                        <a:schemeClr val="dk1">
                          <a:lumMod val="65000"/>
                          <a:lumOff val="35000"/>
                        </a:schemeClr>
                      </a:solidFill>
                      <a:latin typeface="+mn-lt"/>
                      <a:ea typeface="+mn-ea"/>
                      <a:cs typeface="+mn-cs"/>
                    </a:defRPr>
                  </a:pPr>
                  <a:endParaRPr lang="pt-BR"/>
                </a:p>
              </c:txPr>
              <c:dLblPos val="outEnd"/>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ellipse">
                      <a:avLst/>
                    </a:prstGeom>
                    <a:noFill/>
                    <a:ln>
                      <a:noFill/>
                    </a:ln>
                  </c15:spPr>
                </c:ext>
                <c:ext xmlns:c16="http://schemas.microsoft.com/office/drawing/2014/chart" uri="{C3380CC4-5D6E-409C-BE32-E72D297353CC}">
                  <c16:uniqueId val="{00000003-4C84-4405-9A7A-68376AA56CDC}"/>
                </c:ext>
              </c:extLst>
            </c:dLbl>
            <c:dLbl>
              <c:idx val="2"/>
              <c:numFmt formatCode="0.0%" sourceLinked="0"/>
              <c:spPr>
                <a:solidFill>
                  <a:sysClr val="window" lastClr="FFFFFF"/>
                </a:solidFill>
                <a:ln cap="rnd">
                  <a:solidFill>
                    <a:schemeClr val="accent6"/>
                  </a:solidFill>
                </a:ln>
                <a:effectLst>
                  <a:glow rad="63500">
                    <a:schemeClr val="accent6">
                      <a:satMod val="175000"/>
                      <a:alpha val="40000"/>
                    </a:schemeClr>
                  </a:glow>
                </a:effectLst>
              </c:spPr>
              <c:txPr>
                <a:bodyPr rot="0" spcFirstLastPara="1" vertOverflow="clip" horzOverflow="clip" vert="horz" wrap="square" lIns="38100" tIns="19050" rIns="38100" bIns="19050" anchor="ctr" anchorCtr="1">
                  <a:spAutoFit/>
                </a:bodyPr>
                <a:lstStyle/>
                <a:p>
                  <a:pPr>
                    <a:defRPr sz="1400" b="0" i="0" u="none" strike="noStrike" kern="1200" baseline="0">
                      <a:solidFill>
                        <a:schemeClr val="dk1">
                          <a:lumMod val="65000"/>
                          <a:lumOff val="35000"/>
                        </a:schemeClr>
                      </a:solidFill>
                      <a:latin typeface="+mn-lt"/>
                      <a:ea typeface="+mn-ea"/>
                      <a:cs typeface="+mn-cs"/>
                    </a:defRPr>
                  </a:pPr>
                  <a:endParaRPr lang="pt-BR"/>
                </a:p>
              </c:txPr>
              <c:dLblPos val="outEnd"/>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ellipse">
                      <a:avLst/>
                    </a:prstGeom>
                    <a:noFill/>
                    <a:ln>
                      <a:noFill/>
                    </a:ln>
                  </c15:spPr>
                </c:ext>
                <c:ext xmlns:c16="http://schemas.microsoft.com/office/drawing/2014/chart" uri="{C3380CC4-5D6E-409C-BE32-E72D297353CC}">
                  <c16:uniqueId val="{00000005-4C84-4405-9A7A-68376AA56CDC}"/>
                </c:ext>
              </c:extLst>
            </c:dLbl>
            <c:numFmt formatCode="0.0%" sourceLinked="0"/>
            <c:spPr>
              <a:solidFill>
                <a:sysClr val="window" lastClr="FFFFFF"/>
              </a:solidFill>
              <a:ln cap="rnd">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1400" b="0" i="0" u="none" strike="noStrike" kern="1200" baseline="0">
                    <a:solidFill>
                      <a:schemeClr val="dk1">
                        <a:lumMod val="65000"/>
                        <a:lumOff val="35000"/>
                      </a:schemeClr>
                    </a:solidFill>
                    <a:latin typeface="+mn-lt"/>
                    <a:ea typeface="+mn-ea"/>
                    <a:cs typeface="+mn-cs"/>
                  </a:defRPr>
                </a:pPr>
                <a:endParaRPr lang="pt-BR"/>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ellipse">
                    <a:avLst/>
                  </a:prstGeom>
                  <a:noFill/>
                  <a:ln>
                    <a:noFill/>
                  </a:ln>
                </c15:spPr>
              </c:ext>
            </c:extLst>
          </c:dLbls>
          <c:cat>
            <c:strRef>
              <c:f>'[Tabelas apresentação AEAT 2023.xlsx]Dados Slide 18'!$H$24:$H$26</c:f>
              <c:strCache>
                <c:ptCount val="3"/>
                <c:pt idx="0">
                  <c:v>Tipico</c:v>
                </c:pt>
                <c:pt idx="1">
                  <c:v>Trajeto</c:v>
                </c:pt>
                <c:pt idx="2">
                  <c:v>Doença do Trabalho</c:v>
                </c:pt>
              </c:strCache>
            </c:strRef>
          </c:cat>
          <c:val>
            <c:numRef>
              <c:f>'[Tabelas apresentação AEAT 2023.xlsx]Dados Slide 18'!$I$24:$I$26</c:f>
              <c:numCache>
                <c:formatCode>0.0%</c:formatCode>
                <c:ptCount val="3"/>
                <c:pt idx="0">
                  <c:v>0.74184006778453848</c:v>
                </c:pt>
                <c:pt idx="1">
                  <c:v>0.23486820696387894</c:v>
                </c:pt>
                <c:pt idx="2">
                  <c:v>2.329172525158256E-2</c:v>
                </c:pt>
              </c:numCache>
            </c:numRef>
          </c:val>
          <c:extLst>
            <c:ext xmlns:c16="http://schemas.microsoft.com/office/drawing/2014/chart" uri="{C3380CC4-5D6E-409C-BE32-E72D297353CC}">
              <c16:uniqueId val="{00000006-4C84-4405-9A7A-68376AA56CDC}"/>
            </c:ext>
          </c:extLst>
        </c:ser>
        <c:dLbls>
          <c:showLegendKey val="0"/>
          <c:showVal val="0"/>
          <c:showCatName val="0"/>
          <c:showSerName val="0"/>
          <c:showPercent val="0"/>
          <c:showBubbleSize val="0"/>
          <c:showLeaderLines val="0"/>
        </c:dLbls>
        <c:firstSliceAng val="96"/>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pt-BR"/>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2"/>
          <c:order val="0"/>
          <c:tx>
            <c:strRef>
              <c:f>'Slide 8'!$A$37</c:f>
              <c:strCache>
                <c:ptCount val="1"/>
                <c:pt idx="0">
                  <c:v>2021</c:v>
                </c:pt>
              </c:strCache>
            </c:strRef>
          </c:tx>
          <c:spPr>
            <a:solidFill>
              <a:schemeClr val="accent3"/>
            </a:solidFill>
            <a:ln>
              <a:noFill/>
            </a:ln>
            <a:effectLst>
              <a:outerShdw blurRad="57150" dist="19050" dir="5400000" algn="ctr" rotWithShape="0">
                <a:srgbClr val="000000">
                  <a:alpha val="63000"/>
                </a:srgbClr>
              </a:outerShdw>
            </a:effectLst>
            <a:sp3d/>
          </c:spPr>
          <c:invertIfNegative val="0"/>
          <c:dLbls>
            <c:dLbl>
              <c:idx val="0"/>
              <c:layout>
                <c:manualLayout>
                  <c:x val="6.5785372137346183E-3"/>
                  <c:y val="-1.479907797453329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266-4F08-9FD6-DD9523BA5D90}"/>
                </c:ext>
              </c:extLst>
            </c:dLbl>
            <c:dLbl>
              <c:idx val="1"/>
              <c:layout>
                <c:manualLayout>
                  <c:x val="4.8304426307192448E-17"/>
                  <c:y val="-1.26829266668852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266-4F08-9FD6-DD9523BA5D90}"/>
                </c:ext>
              </c:extLst>
            </c:dLbl>
            <c:dLbl>
              <c:idx val="2"/>
              <c:layout>
                <c:manualLayout>
                  <c:x val="1.8443721287363352E-2"/>
                  <c:y val="-1.26829266668852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266-4F08-9FD6-DD9523BA5D90}"/>
                </c:ext>
              </c:extLst>
            </c:dLbl>
            <c:numFmt formatCode="0.0%" sourceLinked="0"/>
            <c:spPr>
              <a:solidFill>
                <a:schemeClr val="lt1"/>
              </a:solidFill>
              <a:ln>
                <a:solidFill>
                  <a:schemeClr val="dk1">
                    <a:lumMod val="25000"/>
                    <a:lumOff val="75000"/>
                  </a:schemeClr>
                </a:solidFill>
              </a:ln>
              <a:effectLst/>
            </c:spPr>
            <c:txPr>
              <a:bodyPr rot="0" spcFirstLastPara="1" vertOverflow="clip" horzOverflow="clip" vert="horz" wrap="square" lIns="38100" tIns="19050" rIns="38100" bIns="19050" anchor="ctr" anchorCtr="1">
                <a:spAutoFit/>
              </a:bodyPr>
              <a:lstStyle/>
              <a:p>
                <a:pPr>
                  <a:defRPr sz="1400" b="1" i="0" u="none" strike="noStrike" kern="1200" baseline="0">
                    <a:solidFill>
                      <a:schemeClr val="accent3"/>
                    </a:solidFill>
                    <a:latin typeface="+mn-lt"/>
                    <a:ea typeface="+mn-ea"/>
                    <a:cs typeface="+mn-cs"/>
                  </a:defRPr>
                </a:pPr>
                <a:endParaRPr lang="pt-BR"/>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0"/>
              </c:ext>
            </c:extLst>
          </c:dLbls>
          <c:cat>
            <c:strRef>
              <c:f>'Slide 8'!$D$3:$F$3</c:f>
              <c:strCache>
                <c:ptCount val="3"/>
                <c:pt idx="0">
                  <c:v>Típico</c:v>
                </c:pt>
                <c:pt idx="1">
                  <c:v>Trajeto</c:v>
                </c:pt>
                <c:pt idx="2">
                  <c:v>Doença do Trabalho</c:v>
                </c:pt>
              </c:strCache>
            </c:strRef>
          </c:cat>
          <c:val>
            <c:numRef>
              <c:f>'Slide 8'!$D$37:$F$37</c:f>
              <c:numCache>
                <c:formatCode>0.0%</c:formatCode>
                <c:ptCount val="3"/>
                <c:pt idx="0">
                  <c:v>0.7514589531986039</c:v>
                </c:pt>
                <c:pt idx="1">
                  <c:v>0.20654538107104795</c:v>
                </c:pt>
                <c:pt idx="2">
                  <c:v>4.1995665730348207E-2</c:v>
                </c:pt>
              </c:numCache>
            </c:numRef>
          </c:val>
          <c:extLst>
            <c:ext xmlns:c16="http://schemas.microsoft.com/office/drawing/2014/chart" uri="{C3380CC4-5D6E-409C-BE32-E72D297353CC}">
              <c16:uniqueId val="{00000003-4266-4F08-9FD6-DD9523BA5D90}"/>
            </c:ext>
          </c:extLst>
        </c:ser>
        <c:ser>
          <c:idx val="3"/>
          <c:order val="1"/>
          <c:tx>
            <c:strRef>
              <c:f>'Slide 8'!$A$38</c:f>
              <c:strCache>
                <c:ptCount val="1"/>
                <c:pt idx="0">
                  <c:v>2022</c:v>
                </c:pt>
              </c:strCache>
            </c:strRef>
          </c:tx>
          <c:spPr>
            <a:solidFill>
              <a:schemeClr val="accent4"/>
            </a:solidFill>
            <a:ln>
              <a:noFill/>
            </a:ln>
            <a:effectLst>
              <a:outerShdw blurRad="57150" dist="19050" dir="5400000" algn="ctr" rotWithShape="0">
                <a:srgbClr val="000000">
                  <a:alpha val="63000"/>
                </a:srgbClr>
              </a:outerShdw>
            </a:effectLst>
            <a:sp3d/>
          </c:spPr>
          <c:invertIfNegative val="0"/>
          <c:dLbls>
            <c:dLbl>
              <c:idx val="0"/>
              <c:layout>
                <c:manualLayout>
                  <c:x val="5.2696346535324378E-3"/>
                  <c:y val="-1.26829266668852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4266-4F08-9FD6-DD9523BA5D90}"/>
                </c:ext>
              </c:extLst>
            </c:dLbl>
            <c:dLbl>
              <c:idx val="1"/>
              <c:layout>
                <c:manualLayout>
                  <c:x val="1.3174086633831034E-2"/>
                  <c:y val="-1.26829266668852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266-4F08-9FD6-DD9523BA5D90}"/>
                </c:ext>
              </c:extLst>
            </c:dLbl>
            <c:dLbl>
              <c:idx val="2"/>
              <c:layout>
                <c:manualLayout>
                  <c:x val="1.5808903960597143E-2"/>
                  <c:y val="-1.691056888918034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4266-4F08-9FD6-DD9523BA5D90}"/>
                </c:ext>
              </c:extLst>
            </c:dLbl>
            <c:numFmt formatCode="0.0%" sourceLinked="0"/>
            <c:spPr>
              <a:solidFill>
                <a:schemeClr val="lt1"/>
              </a:solidFill>
              <a:ln>
                <a:solidFill>
                  <a:schemeClr val="dk1">
                    <a:lumMod val="25000"/>
                    <a:lumOff val="75000"/>
                  </a:schemeClr>
                </a:solidFill>
              </a:ln>
              <a:effectLst/>
            </c:spPr>
            <c:txPr>
              <a:bodyPr rot="0" spcFirstLastPara="1" vertOverflow="clip" horzOverflow="clip" vert="horz" wrap="square" lIns="38100" tIns="19050" rIns="38100" bIns="19050" anchor="ctr" anchorCtr="1">
                <a:spAutoFit/>
              </a:bodyPr>
              <a:lstStyle/>
              <a:p>
                <a:pPr>
                  <a:defRPr sz="1400" b="1" i="0" u="none" strike="noStrike" kern="1200" baseline="0">
                    <a:solidFill>
                      <a:schemeClr val="accent4"/>
                    </a:solidFill>
                    <a:latin typeface="+mn-lt"/>
                    <a:ea typeface="+mn-ea"/>
                    <a:cs typeface="+mn-cs"/>
                  </a:defRPr>
                </a:pPr>
                <a:endParaRPr lang="pt-BR"/>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0"/>
              </c:ext>
            </c:extLst>
          </c:dLbls>
          <c:cat>
            <c:strRef>
              <c:f>'Slide 8'!$D$3:$F$3</c:f>
              <c:strCache>
                <c:ptCount val="3"/>
                <c:pt idx="0">
                  <c:v>Típico</c:v>
                </c:pt>
                <c:pt idx="1">
                  <c:v>Trajeto</c:v>
                </c:pt>
                <c:pt idx="2">
                  <c:v>Doença do Trabalho</c:v>
                </c:pt>
              </c:strCache>
            </c:strRef>
          </c:cat>
          <c:val>
            <c:numRef>
              <c:f>'Slide 8'!$D$38:$F$38</c:f>
              <c:numCache>
                <c:formatCode>0.0%</c:formatCode>
                <c:ptCount val="3"/>
                <c:pt idx="0">
                  <c:v>0.72768280181630518</c:v>
                </c:pt>
                <c:pt idx="1">
                  <c:v>0.21986768731087494</c:v>
                </c:pt>
                <c:pt idx="2">
                  <c:v>5.2449510872819891E-2</c:v>
                </c:pt>
              </c:numCache>
            </c:numRef>
          </c:val>
          <c:extLst>
            <c:ext xmlns:c16="http://schemas.microsoft.com/office/drawing/2014/chart" uri="{C3380CC4-5D6E-409C-BE32-E72D297353CC}">
              <c16:uniqueId val="{00000007-4266-4F08-9FD6-DD9523BA5D90}"/>
            </c:ext>
          </c:extLst>
        </c:ser>
        <c:ser>
          <c:idx val="4"/>
          <c:order val="2"/>
          <c:tx>
            <c:strRef>
              <c:f>'Slide 8'!$A$39</c:f>
              <c:strCache>
                <c:ptCount val="1"/>
                <c:pt idx="0">
                  <c:v>2023</c:v>
                </c:pt>
              </c:strCache>
            </c:strRef>
          </c:tx>
          <c:spPr>
            <a:solidFill>
              <a:schemeClr val="accent5"/>
            </a:solidFill>
            <a:ln>
              <a:noFill/>
            </a:ln>
            <a:effectLst>
              <a:outerShdw blurRad="57150" dist="19050" dir="5400000" algn="ctr" rotWithShape="0">
                <a:srgbClr val="000000">
                  <a:alpha val="63000"/>
                </a:srgbClr>
              </a:outerShdw>
            </a:effectLst>
            <a:sp3d/>
          </c:spPr>
          <c:invertIfNegative val="0"/>
          <c:dLbls>
            <c:dLbl>
              <c:idx val="0"/>
              <c:layout>
                <c:manualLayout>
                  <c:x val="1.4491495297214137E-2"/>
                  <c:y val="-1.26829266668852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4266-4F08-9FD6-DD9523BA5D90}"/>
                </c:ext>
              </c:extLst>
            </c:dLbl>
            <c:dLbl>
              <c:idx val="1"/>
              <c:layout>
                <c:manualLayout>
                  <c:x val="1.580890396059724E-2"/>
                  <c:y val="-1.691056888918034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4266-4F08-9FD6-DD9523BA5D90}"/>
                </c:ext>
              </c:extLst>
            </c:dLbl>
            <c:dLbl>
              <c:idx val="2"/>
              <c:layout>
                <c:manualLayout>
                  <c:x val="1.053926930706473E-2"/>
                  <c:y val="-1.268292666688541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4266-4F08-9FD6-DD9523BA5D90}"/>
                </c:ext>
              </c:extLst>
            </c:dLbl>
            <c:numFmt formatCode="0.0%" sourceLinked="0"/>
            <c:spPr>
              <a:solidFill>
                <a:schemeClr val="lt1"/>
              </a:solidFill>
              <a:ln>
                <a:solidFill>
                  <a:schemeClr val="dk1">
                    <a:lumMod val="25000"/>
                    <a:lumOff val="75000"/>
                  </a:schemeClr>
                </a:solidFill>
              </a:ln>
              <a:effectLst/>
            </c:spPr>
            <c:txPr>
              <a:bodyPr rot="0" spcFirstLastPara="1" vertOverflow="clip" horzOverflow="clip" vert="horz" wrap="square" lIns="38100" tIns="19050" rIns="38100" bIns="19050" anchor="ctr" anchorCtr="1">
                <a:spAutoFit/>
              </a:bodyPr>
              <a:lstStyle/>
              <a:p>
                <a:pPr>
                  <a:defRPr sz="1400" b="1" i="0" u="none" strike="noStrike" kern="1200" baseline="0">
                    <a:solidFill>
                      <a:schemeClr val="accent5"/>
                    </a:solidFill>
                    <a:latin typeface="+mn-lt"/>
                    <a:ea typeface="+mn-ea"/>
                    <a:cs typeface="+mn-cs"/>
                  </a:defRPr>
                </a:pPr>
                <a:endParaRPr lang="pt-BR"/>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0"/>
              </c:ext>
            </c:extLst>
          </c:dLbls>
          <c:cat>
            <c:strRef>
              <c:f>'Slide 8'!$D$3:$F$3</c:f>
              <c:strCache>
                <c:ptCount val="3"/>
                <c:pt idx="0">
                  <c:v>Típico</c:v>
                </c:pt>
                <c:pt idx="1">
                  <c:v>Trajeto</c:v>
                </c:pt>
                <c:pt idx="2">
                  <c:v>Doença do Trabalho</c:v>
                </c:pt>
              </c:strCache>
            </c:strRef>
          </c:cat>
          <c:val>
            <c:numRef>
              <c:f>'Slide 8'!$D$39:$F$39</c:f>
              <c:numCache>
                <c:formatCode>0.0%</c:formatCode>
                <c:ptCount val="3"/>
                <c:pt idx="0">
                  <c:v>0.74184006778453848</c:v>
                </c:pt>
                <c:pt idx="1">
                  <c:v>0.23486820696387894</c:v>
                </c:pt>
                <c:pt idx="2">
                  <c:v>2.329172525158256E-2</c:v>
                </c:pt>
              </c:numCache>
            </c:numRef>
          </c:val>
          <c:extLst>
            <c:ext xmlns:c16="http://schemas.microsoft.com/office/drawing/2014/chart" uri="{C3380CC4-5D6E-409C-BE32-E72D297353CC}">
              <c16:uniqueId val="{0000000B-4266-4F08-9FD6-DD9523BA5D90}"/>
            </c:ext>
          </c:extLst>
        </c:ser>
        <c:dLbls>
          <c:showLegendKey val="0"/>
          <c:showVal val="0"/>
          <c:showCatName val="0"/>
          <c:showSerName val="0"/>
          <c:showPercent val="0"/>
          <c:showBubbleSize val="0"/>
        </c:dLbls>
        <c:gapWidth val="150"/>
        <c:shape val="box"/>
        <c:axId val="132275016"/>
        <c:axId val="132275408"/>
        <c:axId val="0"/>
      </c:bar3DChart>
      <c:catAx>
        <c:axId val="132275016"/>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t-BR"/>
          </a:p>
        </c:txPr>
        <c:crossAx val="132275408"/>
        <c:crosses val="autoZero"/>
        <c:auto val="1"/>
        <c:lblAlgn val="ctr"/>
        <c:lblOffset val="100"/>
        <c:noMultiLvlLbl val="0"/>
      </c:catAx>
      <c:valAx>
        <c:axId val="132275408"/>
        <c:scaling>
          <c:orientation val="minMax"/>
        </c:scaling>
        <c:delete val="1"/>
        <c:axPos val="l"/>
        <c:numFmt formatCode="0.0%" sourceLinked="1"/>
        <c:majorTickMark val="none"/>
        <c:minorTickMark val="none"/>
        <c:tickLblPos val="nextTo"/>
        <c:crossAx val="132275016"/>
        <c:crosses val="autoZero"/>
        <c:crossBetween val="between"/>
        <c:majorUnit val="0.2"/>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pt-BR"/>
        </a:p>
      </c:txPr>
    </c:legend>
    <c:plotVisOnly val="1"/>
    <c:dispBlanksAs val="gap"/>
    <c:showDLblsOverMax val="0"/>
  </c:chart>
  <c:spPr>
    <a:noFill/>
    <a:ln>
      <a:noFill/>
    </a:ln>
    <a:effectLst/>
  </c:spPr>
  <c:txPr>
    <a:bodyPr/>
    <a:lstStyle/>
    <a:p>
      <a:pPr>
        <a:defRPr/>
      </a:pPr>
      <a:endParaRPr lang="pt-BR"/>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'[Tabelas apresentação AEAT 2023.xlsx]Dados Slides 19 a 21'!$B$1</c:f>
              <c:strCache>
                <c:ptCount val="1"/>
                <c:pt idx="0">
                  <c:v>2021</c:v>
                </c:pt>
              </c:strCache>
            </c:strRef>
          </c:tx>
          <c:spPr>
            <a:solidFill>
              <a:schemeClr val="accent1"/>
            </a:solidFill>
            <a:ln>
              <a:noFill/>
            </a:ln>
            <a:effectLst/>
          </c:spPr>
          <c:invertIfNegative val="0"/>
          <c:cat>
            <c:strRef>
              <c:f>'[Tabelas apresentação AEAT 2023.xlsx]Dados Slides 19 a 21'!$A$2:$A$6</c:f>
              <c:strCache>
                <c:ptCount val="5"/>
                <c:pt idx="0">
                  <c:v>Assistência Médica</c:v>
                </c:pt>
                <c:pt idx="1">
                  <c:v>Menos de 15 dias</c:v>
                </c:pt>
                <c:pt idx="2">
                  <c:v>Mais de 15 dias</c:v>
                </c:pt>
                <c:pt idx="3">
                  <c:v>Incapacidade Permanente</c:v>
                </c:pt>
                <c:pt idx="4">
                  <c:v>Óbito</c:v>
                </c:pt>
              </c:strCache>
            </c:strRef>
          </c:cat>
          <c:val>
            <c:numRef>
              <c:f>'[Tabelas apresentação AEAT 2023.xlsx]Dados Slides 19 a 21'!$B$2:$B$6</c:f>
              <c:numCache>
                <c:formatCode>#,##0</c:formatCode>
                <c:ptCount val="5"/>
                <c:pt idx="0">
                  <c:v>128496</c:v>
                </c:pt>
                <c:pt idx="1">
                  <c:v>376635</c:v>
                </c:pt>
                <c:pt idx="2">
                  <c:v>74999</c:v>
                </c:pt>
                <c:pt idx="3">
                  <c:v>11172</c:v>
                </c:pt>
                <c:pt idx="4">
                  <c:v>2717</c:v>
                </c:pt>
              </c:numCache>
            </c:numRef>
          </c:val>
          <c:extLst>
            <c:ext xmlns:c16="http://schemas.microsoft.com/office/drawing/2014/chart" uri="{C3380CC4-5D6E-409C-BE32-E72D297353CC}">
              <c16:uniqueId val="{00000000-DDE1-4ED2-936C-F1DB3460CAE6}"/>
            </c:ext>
          </c:extLst>
        </c:ser>
        <c:ser>
          <c:idx val="1"/>
          <c:order val="1"/>
          <c:tx>
            <c:strRef>
              <c:f>'[Tabelas apresentação AEAT 2023.xlsx]Dados Slides 19 a 21'!$C$1</c:f>
              <c:strCache>
                <c:ptCount val="1"/>
                <c:pt idx="0">
                  <c:v>2022</c:v>
                </c:pt>
              </c:strCache>
            </c:strRef>
          </c:tx>
          <c:spPr>
            <a:solidFill>
              <a:schemeClr val="accent2"/>
            </a:solidFill>
            <a:ln>
              <a:noFill/>
            </a:ln>
            <a:effectLst/>
          </c:spPr>
          <c:invertIfNegative val="0"/>
          <c:cat>
            <c:strRef>
              <c:f>'[Tabelas apresentação AEAT 2023.xlsx]Dados Slides 19 a 21'!$A$2:$A$6</c:f>
              <c:strCache>
                <c:ptCount val="5"/>
                <c:pt idx="0">
                  <c:v>Assistência Médica</c:v>
                </c:pt>
                <c:pt idx="1">
                  <c:v>Menos de 15 dias</c:v>
                </c:pt>
                <c:pt idx="2">
                  <c:v>Mais de 15 dias</c:v>
                </c:pt>
                <c:pt idx="3">
                  <c:v>Incapacidade Permanente</c:v>
                </c:pt>
                <c:pt idx="4">
                  <c:v>Óbito</c:v>
                </c:pt>
              </c:strCache>
            </c:strRef>
          </c:cat>
          <c:val>
            <c:numRef>
              <c:f>'[Tabelas apresentação AEAT 2023.xlsx]Dados Slides 19 a 21'!$C$2:$C$6</c:f>
              <c:numCache>
                <c:formatCode>#,##0</c:formatCode>
                <c:ptCount val="5"/>
                <c:pt idx="0">
                  <c:v>153222</c:v>
                </c:pt>
                <c:pt idx="1">
                  <c:v>417943</c:v>
                </c:pt>
                <c:pt idx="2">
                  <c:v>84610</c:v>
                </c:pt>
                <c:pt idx="3">
                  <c:v>11754</c:v>
                </c:pt>
                <c:pt idx="4">
                  <c:v>2891</c:v>
                </c:pt>
              </c:numCache>
            </c:numRef>
          </c:val>
          <c:extLst>
            <c:ext xmlns:c16="http://schemas.microsoft.com/office/drawing/2014/chart" uri="{C3380CC4-5D6E-409C-BE32-E72D297353CC}">
              <c16:uniqueId val="{00000001-DDE1-4ED2-936C-F1DB3460CAE6}"/>
            </c:ext>
          </c:extLst>
        </c:ser>
        <c:ser>
          <c:idx val="2"/>
          <c:order val="2"/>
          <c:tx>
            <c:strRef>
              <c:f>'[Tabelas apresentação AEAT 2023.xlsx]Dados Slides 19 a 21'!$D$1</c:f>
              <c:strCache>
                <c:ptCount val="1"/>
                <c:pt idx="0">
                  <c:v>2023</c:v>
                </c:pt>
              </c:strCache>
            </c:strRef>
          </c:tx>
          <c:spPr>
            <a:solidFill>
              <a:schemeClr val="accent6"/>
            </a:solidFill>
            <a:ln>
              <a:noFill/>
            </a:ln>
            <a:effectLst/>
          </c:spPr>
          <c:invertIfNegative val="0"/>
          <c:cat>
            <c:strRef>
              <c:f>'[Tabelas apresentação AEAT 2023.xlsx]Dados Slides 19 a 21'!$A$2:$A$6</c:f>
              <c:strCache>
                <c:ptCount val="5"/>
                <c:pt idx="0">
                  <c:v>Assistência Médica</c:v>
                </c:pt>
                <c:pt idx="1">
                  <c:v>Menos de 15 dias</c:v>
                </c:pt>
                <c:pt idx="2">
                  <c:v>Mais de 15 dias</c:v>
                </c:pt>
                <c:pt idx="3">
                  <c:v>Incapacidade Permanente</c:v>
                </c:pt>
                <c:pt idx="4">
                  <c:v>Óbito</c:v>
                </c:pt>
              </c:strCache>
            </c:strRef>
          </c:cat>
          <c:val>
            <c:numRef>
              <c:f>'[Tabelas apresentação AEAT 2023.xlsx]Dados Slides 19 a 21'!$D$2:$D$6</c:f>
              <c:numCache>
                <c:formatCode>#,##0</c:formatCode>
                <c:ptCount val="5"/>
                <c:pt idx="0">
                  <c:v>180464</c:v>
                </c:pt>
                <c:pt idx="1">
                  <c:v>471671</c:v>
                </c:pt>
                <c:pt idx="2">
                  <c:v>80837</c:v>
                </c:pt>
                <c:pt idx="3">
                  <c:v>6382</c:v>
                </c:pt>
                <c:pt idx="4">
                  <c:v>2783</c:v>
                </c:pt>
              </c:numCache>
            </c:numRef>
          </c:val>
          <c:extLst>
            <c:ext xmlns:c16="http://schemas.microsoft.com/office/drawing/2014/chart" uri="{C3380CC4-5D6E-409C-BE32-E72D297353CC}">
              <c16:uniqueId val="{00000002-DDE1-4ED2-936C-F1DB3460CAE6}"/>
            </c:ext>
          </c:extLst>
        </c:ser>
        <c:dLbls>
          <c:showLegendKey val="0"/>
          <c:showVal val="0"/>
          <c:showCatName val="0"/>
          <c:showSerName val="0"/>
          <c:showPercent val="0"/>
          <c:showBubbleSize val="0"/>
        </c:dLbls>
        <c:gapWidth val="219"/>
        <c:overlap val="-27"/>
        <c:axId val="255537904"/>
        <c:axId val="255537120"/>
      </c:barChart>
      <c:catAx>
        <c:axId val="2555379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pt-BR"/>
          </a:p>
        </c:txPr>
        <c:crossAx val="255537120"/>
        <c:crosses val="autoZero"/>
        <c:auto val="1"/>
        <c:lblAlgn val="ctr"/>
        <c:lblOffset val="100"/>
        <c:noMultiLvlLbl val="0"/>
      </c:catAx>
      <c:valAx>
        <c:axId val="255537120"/>
        <c:scaling>
          <c:orientation val="minMax"/>
          <c:max val="500000"/>
        </c:scaling>
        <c:delete val="0"/>
        <c:axPos val="l"/>
        <c:majorGridlines>
          <c:spPr>
            <a:ln w="3175" cap="flat" cmpd="sng" algn="ctr">
              <a:solidFill>
                <a:schemeClr val="bg2"/>
              </a:solidFill>
              <a:prstDash val="dash"/>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solidFill>
                <a:latin typeface="+mn-lt"/>
                <a:ea typeface="+mn-ea"/>
                <a:cs typeface="+mn-cs"/>
              </a:defRPr>
            </a:pPr>
            <a:endParaRPr lang="pt-BR"/>
          </a:p>
        </c:txPr>
        <c:crossAx val="255537904"/>
        <c:crosses val="autoZero"/>
        <c:crossBetween val="between"/>
        <c:majorUnit val="125000"/>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1200" b="1" i="0" u="none" strike="noStrike" kern="1200" baseline="0">
                <a:solidFill>
                  <a:schemeClr val="tx1"/>
                </a:solidFill>
                <a:latin typeface="+mn-lt"/>
                <a:ea typeface="+mn-ea"/>
                <a:cs typeface="+mn-cs"/>
              </a:defRPr>
            </a:pPr>
            <a:endParaRPr lang="pt-BR"/>
          </a:p>
        </c:txPr>
      </c:dTable>
      <c:spPr>
        <a:noFill/>
        <a:ln>
          <a:noFill/>
        </a:ln>
        <a:effectLst/>
      </c:spPr>
    </c:plotArea>
    <c:plotVisOnly val="1"/>
    <c:dispBlanksAs val="gap"/>
    <c:showDLblsOverMax val="0"/>
  </c:chart>
  <c:spPr>
    <a:noFill/>
    <a:ln w="9525" cap="flat" cmpd="sng" algn="ctr">
      <a:noFill/>
      <a:round/>
    </a:ln>
    <a:effectLst/>
  </c:spPr>
  <c:txPr>
    <a:bodyPr/>
    <a:lstStyle/>
    <a:p>
      <a:pPr>
        <a:defRPr/>
      </a:pPr>
      <a:endParaRPr lang="pt-BR"/>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ofPieChart>
        <c:ofPieType val="bar"/>
        <c:varyColors val="1"/>
        <c:ser>
          <c:idx val="0"/>
          <c:order val="0"/>
          <c:tx>
            <c:strRef>
              <c:f>'[Tabelas apresentação AEAT 2023.xlsx]Dados Slides 19 a 21'!$D$1</c:f>
              <c:strCache>
                <c:ptCount val="1"/>
                <c:pt idx="0">
                  <c:v>2023</c:v>
                </c:pt>
              </c:strCache>
            </c:strRef>
          </c:tx>
          <c:dPt>
            <c:idx val="0"/>
            <c:bubble3D val="0"/>
            <c:spPr>
              <a:solidFill>
                <a:schemeClr val="accent1"/>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1-1154-40BD-8103-4774B9B61B9E}"/>
              </c:ext>
            </c:extLst>
          </c:dPt>
          <c:dPt>
            <c:idx val="1"/>
            <c:bubble3D val="0"/>
            <c:spPr>
              <a:solidFill>
                <a:schemeClr val="accent3"/>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3-1154-40BD-8103-4774B9B61B9E}"/>
              </c:ext>
            </c:extLst>
          </c:dPt>
          <c:dPt>
            <c:idx val="2"/>
            <c:bubble3D val="0"/>
            <c:spPr>
              <a:solidFill>
                <a:schemeClr val="accent5"/>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5-1154-40BD-8103-4774B9B61B9E}"/>
              </c:ext>
            </c:extLst>
          </c:dPt>
          <c:dPt>
            <c:idx val="3"/>
            <c:bubble3D val="0"/>
            <c:spPr>
              <a:solidFill>
                <a:schemeClr val="accent1">
                  <a:lumMod val="60000"/>
                </a:schemeClr>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7-1154-40BD-8103-4774B9B61B9E}"/>
              </c:ext>
            </c:extLst>
          </c:dPt>
          <c:dPt>
            <c:idx val="4"/>
            <c:bubble3D val="0"/>
            <c:spPr>
              <a:solidFill>
                <a:schemeClr val="accent3">
                  <a:lumMod val="60000"/>
                </a:schemeClr>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9-1154-40BD-8103-4774B9B61B9E}"/>
              </c:ext>
            </c:extLst>
          </c:dPt>
          <c:dPt>
            <c:idx val="5"/>
            <c:bubble3D val="0"/>
            <c:spPr>
              <a:solidFill>
                <a:schemeClr val="accent5">
                  <a:lumMod val="60000"/>
                </a:schemeClr>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B-1154-40BD-8103-4774B9B61B9E}"/>
              </c:ext>
            </c:extLst>
          </c:dPt>
          <c:dLbls>
            <c:dLbl>
              <c:idx val="0"/>
              <c:layout>
                <c:manualLayout>
                  <c:x val="-0.15475996790853561"/>
                  <c:y val="-0.16833331115428649"/>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1154-40BD-8103-4774B9B61B9E}"/>
                </c:ext>
              </c:extLst>
            </c:dLbl>
            <c:dLbl>
              <c:idx val="1"/>
              <c:layout>
                <c:manualLayout>
                  <c:x val="0.17664896219843529"/>
                  <c:y val="-6.9371789582945195E-2"/>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pt-BR"/>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1154-40BD-8103-4774B9B61B9E}"/>
                </c:ext>
              </c:extLst>
            </c:dLbl>
            <c:dLbl>
              <c:idx val="2"/>
              <c:layout>
                <c:manualLayout>
                  <c:x val="-0.14921204511789643"/>
                  <c:y val="9.6573669922550773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1154-40BD-8103-4774B9B61B9E}"/>
                </c:ext>
              </c:extLst>
            </c:dLbl>
            <c:dLbl>
              <c:idx val="5"/>
              <c:tx>
                <c:rich>
                  <a:bodyPr rot="0" spcFirstLastPara="1" vertOverflow="ellipsis" vert="horz" wrap="square" lIns="38100" tIns="19050" rIns="38100" bIns="19050" anchor="ctr" anchorCtr="1">
                    <a:noAutofit/>
                  </a:bodyPr>
                  <a:lstStyle/>
                  <a:p>
                    <a:pPr>
                      <a:defRPr sz="1400" b="1" i="0" u="none" strike="noStrike" kern="1200" baseline="0">
                        <a:solidFill>
                          <a:schemeClr val="lt1"/>
                        </a:solidFill>
                        <a:latin typeface="+mn-lt"/>
                        <a:ea typeface="+mn-ea"/>
                        <a:cs typeface="+mn-cs"/>
                      </a:defRPr>
                    </a:pPr>
                    <a:fld id="{BAD18128-27A9-4601-9CDB-578B5112B353}" type="CATEGORYNAME">
                      <a:rPr lang="en-US" sz="1400"/>
                      <a:pPr>
                        <a:defRPr sz="1400" b="1" i="0" u="none" strike="noStrike" kern="1200" baseline="0">
                          <a:solidFill>
                            <a:schemeClr val="lt1"/>
                          </a:solidFill>
                          <a:latin typeface="+mn-lt"/>
                          <a:ea typeface="+mn-ea"/>
                          <a:cs typeface="+mn-cs"/>
                        </a:defRPr>
                      </a:pPr>
                      <a:t>[NOME DA CATEGORIA]</a:t>
                    </a:fld>
                    <a:r>
                      <a:rPr lang="en-US" sz="1400"/>
                      <a:t>s </a:t>
                    </a:r>
                    <a:fld id="{2A867CA0-280A-4317-B350-3692BA96C212}" type="PERCENTAGE">
                      <a:rPr lang="en-US" sz="1400" baseline="0"/>
                      <a:pPr>
                        <a:defRPr sz="1400" b="1" i="0" u="none" strike="noStrike" kern="1200" baseline="0">
                          <a:solidFill>
                            <a:schemeClr val="lt1"/>
                          </a:solidFill>
                          <a:latin typeface="+mn-lt"/>
                          <a:ea typeface="+mn-ea"/>
                          <a:cs typeface="+mn-cs"/>
                        </a:defRPr>
                      </a:pPr>
                      <a:t>[PORCENTAGEM]</a:t>
                    </a:fld>
                    <a:endParaRPr lang="en-US" sz="1400"/>
                  </a:p>
                </c:rich>
              </c:tx>
              <c:numFmt formatCode="0.0%" sourceLinked="0"/>
              <c:spPr>
                <a:noFill/>
                <a:ln>
                  <a:noFill/>
                </a:ln>
                <a:effectLst/>
              </c:spPr>
              <c:dLblPos val="inEnd"/>
              <c:showLegendKey val="0"/>
              <c:showVal val="0"/>
              <c:showCatName val="1"/>
              <c:showSerName val="0"/>
              <c:showPercent val="1"/>
              <c:showBubbleSize val="0"/>
              <c:separator>; </c:separator>
              <c:extLst>
                <c:ext xmlns:c15="http://schemas.microsoft.com/office/drawing/2012/chart" uri="{CE6537A1-D6FC-4f65-9D91-7224C49458BB}">
                  <c15:layout>
                    <c:manualLayout>
                      <c:w val="0.16187702320372049"/>
                      <c:h val="0.11657074228834535"/>
                    </c:manualLayout>
                  </c15:layout>
                  <c15:dlblFieldTable/>
                  <c15:showDataLabelsRange val="0"/>
                </c:ext>
                <c:ext xmlns:c16="http://schemas.microsoft.com/office/drawing/2014/chart" uri="{C3380CC4-5D6E-409C-BE32-E72D297353CC}">
                  <c16:uniqueId val="{0000000B-1154-40BD-8103-4774B9B61B9E}"/>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lt1"/>
                    </a:solidFill>
                    <a:latin typeface="+mn-lt"/>
                    <a:ea typeface="+mn-ea"/>
                    <a:cs typeface="+mn-cs"/>
                  </a:defRPr>
                </a:pPr>
                <a:endParaRPr lang="pt-BR"/>
              </a:p>
            </c:txPr>
            <c:dLblPos val="inEnd"/>
            <c:showLegendKey val="0"/>
            <c:showVal val="0"/>
            <c:showCatName val="1"/>
            <c:showSerName val="0"/>
            <c:showPercent val="1"/>
            <c:showBubbleSize val="0"/>
            <c:showLeaderLines val="1"/>
            <c:extLst>
              <c:ext xmlns:c15="http://schemas.microsoft.com/office/drawing/2012/chart" uri="{CE6537A1-D6FC-4f65-9D91-7224C49458BB}"/>
            </c:extLst>
          </c:dLbls>
          <c:cat>
            <c:strRef>
              <c:f>'[Tabelas apresentação AEAT 2023.xlsx]Dados Slides 19 a 21'!$A$2:$A$6</c:f>
              <c:strCache>
                <c:ptCount val="5"/>
                <c:pt idx="0">
                  <c:v>Assistência Médica</c:v>
                </c:pt>
                <c:pt idx="1">
                  <c:v>Menos de 15 dias</c:v>
                </c:pt>
                <c:pt idx="2">
                  <c:v>Mais de 15 dias</c:v>
                </c:pt>
                <c:pt idx="3">
                  <c:v>Incapacidade Permanente</c:v>
                </c:pt>
                <c:pt idx="4">
                  <c:v>Óbito</c:v>
                </c:pt>
              </c:strCache>
            </c:strRef>
          </c:cat>
          <c:val>
            <c:numRef>
              <c:f>'[Tabelas apresentação AEAT 2023.xlsx]Dados Slides 19 a 21'!$D$2:$D$6</c:f>
              <c:numCache>
                <c:formatCode>#,##0</c:formatCode>
                <c:ptCount val="5"/>
                <c:pt idx="0">
                  <c:v>180464</c:v>
                </c:pt>
                <c:pt idx="1">
                  <c:v>471671</c:v>
                </c:pt>
                <c:pt idx="2">
                  <c:v>80837</c:v>
                </c:pt>
                <c:pt idx="3">
                  <c:v>6382</c:v>
                </c:pt>
                <c:pt idx="4">
                  <c:v>2783</c:v>
                </c:pt>
              </c:numCache>
            </c:numRef>
          </c:val>
          <c:extLst>
            <c:ext xmlns:c16="http://schemas.microsoft.com/office/drawing/2014/chart" uri="{C3380CC4-5D6E-409C-BE32-E72D297353CC}">
              <c16:uniqueId val="{0000000C-1154-40BD-8103-4774B9B61B9E}"/>
            </c:ext>
          </c:extLst>
        </c:ser>
        <c:dLbls>
          <c:dLblPos val="inEnd"/>
          <c:showLegendKey val="0"/>
          <c:showVal val="0"/>
          <c:showCatName val="0"/>
          <c:showSerName val="0"/>
          <c:showPercent val="1"/>
          <c:showBubbleSize val="0"/>
          <c:showLeaderLines val="1"/>
        </c:dLbls>
        <c:gapWidth val="100"/>
        <c:secondPieSize val="75"/>
        <c:serLines>
          <c:spPr>
            <a:ln w="9525" cap="flat" cmpd="sng" algn="ctr">
              <a:solidFill>
                <a:schemeClr val="dk1">
                  <a:lumMod val="35000"/>
                  <a:lumOff val="65000"/>
                </a:schemeClr>
              </a:solidFill>
              <a:round/>
            </a:ln>
            <a:effectLst/>
          </c:spPr>
        </c:serLines>
      </c:ofPieChart>
      <c:spPr>
        <a:noFill/>
        <a:ln>
          <a:noFill/>
        </a:ln>
        <a:effectLst/>
      </c:spPr>
    </c:plotArea>
    <c:plotVisOnly val="1"/>
    <c:dispBlanksAs val="gap"/>
    <c:showDLblsOverMax val="0"/>
  </c:chart>
  <c:spPr>
    <a:noFill/>
    <a:ln w="9525" cap="flat" cmpd="sng" algn="ctr">
      <a:solidFill>
        <a:schemeClr val="dk1">
          <a:lumMod val="15000"/>
          <a:lumOff val="85000"/>
        </a:schemeClr>
      </a:solidFill>
      <a:round/>
    </a:ln>
    <a:effectLst/>
  </c:spPr>
  <c:txPr>
    <a:bodyPr/>
    <a:lstStyle/>
    <a:p>
      <a:pPr>
        <a:defRPr/>
      </a:pPr>
      <a:endParaRPr lang="pt-BR"/>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47">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3037840" cy="466435"/>
          </a:xfrm>
          <a:prstGeom prst="rect">
            <a:avLst/>
          </a:prstGeom>
        </p:spPr>
        <p:txBody>
          <a:bodyPr vert="horz" lIns="91440" tIns="45720" rIns="91440" bIns="45720" rtlCol="0"/>
          <a:lstStyle>
            <a:lvl1pPr algn="l">
              <a:defRPr sz="1200"/>
            </a:lvl1pPr>
          </a:lstStyle>
          <a:p>
            <a:endParaRPr lang="pt-BR" dirty="0"/>
          </a:p>
        </p:txBody>
      </p:sp>
      <p:sp>
        <p:nvSpPr>
          <p:cNvPr id="3" name="Espaço Reservado para Data 2"/>
          <p:cNvSpPr>
            <a:spLocks noGrp="1"/>
          </p:cNvSpPr>
          <p:nvPr>
            <p:ph type="dt" sz="quarter" idx="1"/>
          </p:nvPr>
        </p:nvSpPr>
        <p:spPr>
          <a:xfrm>
            <a:off x="3970938" y="0"/>
            <a:ext cx="3037840" cy="466435"/>
          </a:xfrm>
          <a:prstGeom prst="rect">
            <a:avLst/>
          </a:prstGeom>
        </p:spPr>
        <p:txBody>
          <a:bodyPr vert="horz" lIns="91440" tIns="45720" rIns="91440" bIns="45720" rtlCol="0"/>
          <a:lstStyle>
            <a:lvl1pPr algn="r">
              <a:defRPr sz="1200"/>
            </a:lvl1pPr>
          </a:lstStyle>
          <a:p>
            <a:fld id="{CF372683-BB6C-40E3-AF31-5C08855255DC}" type="datetimeFigureOut">
              <a:rPr lang="pt-BR" smtClean="0"/>
              <a:t>24/03/2025</a:t>
            </a:fld>
            <a:endParaRPr lang="pt-BR" dirty="0"/>
          </a:p>
        </p:txBody>
      </p:sp>
      <p:sp>
        <p:nvSpPr>
          <p:cNvPr id="4" name="Espaço Reservado para Rodapé 3"/>
          <p:cNvSpPr>
            <a:spLocks noGrp="1"/>
          </p:cNvSpPr>
          <p:nvPr>
            <p:ph type="ftr" sz="quarter" idx="2"/>
          </p:nvPr>
        </p:nvSpPr>
        <p:spPr>
          <a:xfrm>
            <a:off x="0" y="8829968"/>
            <a:ext cx="3037840" cy="466434"/>
          </a:xfrm>
          <a:prstGeom prst="rect">
            <a:avLst/>
          </a:prstGeom>
        </p:spPr>
        <p:txBody>
          <a:bodyPr vert="horz" lIns="91440" tIns="45720" rIns="91440" bIns="45720" rtlCol="0" anchor="b"/>
          <a:lstStyle>
            <a:lvl1pPr algn="l">
              <a:defRPr sz="1200"/>
            </a:lvl1pPr>
          </a:lstStyle>
          <a:p>
            <a:endParaRPr lang="pt-BR" dirty="0"/>
          </a:p>
        </p:txBody>
      </p:sp>
      <p:sp>
        <p:nvSpPr>
          <p:cNvPr id="5" name="Espaço Reservado para Número de Slide 4"/>
          <p:cNvSpPr>
            <a:spLocks noGrp="1"/>
          </p:cNvSpPr>
          <p:nvPr>
            <p:ph type="sldNum" sz="quarter" idx="3"/>
          </p:nvPr>
        </p:nvSpPr>
        <p:spPr>
          <a:xfrm>
            <a:off x="3970938" y="8829968"/>
            <a:ext cx="3037840" cy="466434"/>
          </a:xfrm>
          <a:prstGeom prst="rect">
            <a:avLst/>
          </a:prstGeom>
        </p:spPr>
        <p:txBody>
          <a:bodyPr vert="horz" lIns="91440" tIns="45720" rIns="91440" bIns="45720" rtlCol="0" anchor="b"/>
          <a:lstStyle>
            <a:lvl1pPr algn="r">
              <a:defRPr sz="1200"/>
            </a:lvl1pPr>
          </a:lstStyle>
          <a:p>
            <a:fld id="{B84788DB-C15A-46D6-9E55-5C7F99CA9952}" type="slidenum">
              <a:rPr lang="pt-BR" smtClean="0"/>
              <a:t>‹nº›</a:t>
            </a:fld>
            <a:endParaRPr lang="pt-BR" dirty="0"/>
          </a:p>
        </p:txBody>
      </p:sp>
    </p:spTree>
    <p:extLst>
      <p:ext uri="{BB962C8B-B14F-4D97-AF65-F5344CB8AC3E}">
        <p14:creationId xmlns:p14="http://schemas.microsoft.com/office/powerpoint/2010/main" val="29080424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3037840" cy="466390"/>
          </a:xfrm>
          <a:prstGeom prst="rect">
            <a:avLst/>
          </a:prstGeom>
        </p:spPr>
        <p:txBody>
          <a:bodyPr vert="horz" lIns="91440" tIns="45720" rIns="91440" bIns="45720" rtlCol="0"/>
          <a:lstStyle>
            <a:lvl1pPr algn="l">
              <a:defRPr sz="1200"/>
            </a:lvl1pPr>
          </a:lstStyle>
          <a:p>
            <a:endParaRPr lang="pt-BR" dirty="0"/>
          </a:p>
        </p:txBody>
      </p:sp>
      <p:sp>
        <p:nvSpPr>
          <p:cNvPr id="3" name="Espaço Reservado para Data 2"/>
          <p:cNvSpPr>
            <a:spLocks noGrp="1"/>
          </p:cNvSpPr>
          <p:nvPr>
            <p:ph type="dt" idx="1"/>
          </p:nvPr>
        </p:nvSpPr>
        <p:spPr>
          <a:xfrm>
            <a:off x="3970938" y="0"/>
            <a:ext cx="3037840" cy="466390"/>
          </a:xfrm>
          <a:prstGeom prst="rect">
            <a:avLst/>
          </a:prstGeom>
        </p:spPr>
        <p:txBody>
          <a:bodyPr vert="horz" lIns="91440" tIns="45720" rIns="91440" bIns="45720" rtlCol="0"/>
          <a:lstStyle>
            <a:lvl1pPr algn="r">
              <a:defRPr sz="1200"/>
            </a:lvl1pPr>
          </a:lstStyle>
          <a:p>
            <a:fld id="{827479BA-6AA5-43D2-B090-CDAE88B4DB65}" type="datetimeFigureOut">
              <a:rPr lang="pt-BR" smtClean="0"/>
              <a:t>24/03/2025</a:t>
            </a:fld>
            <a:endParaRPr lang="pt-BR" dirty="0"/>
          </a:p>
        </p:txBody>
      </p:sp>
      <p:sp>
        <p:nvSpPr>
          <p:cNvPr id="4" name="Espaço Reservado para Imagem de Slide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pt-BR" dirty="0"/>
          </a:p>
        </p:txBody>
      </p:sp>
      <p:sp>
        <p:nvSpPr>
          <p:cNvPr id="5" name="Espaço Reservado para Anotações 4"/>
          <p:cNvSpPr>
            <a:spLocks noGrp="1"/>
          </p:cNvSpPr>
          <p:nvPr>
            <p:ph type="body" sz="quarter" idx="3"/>
          </p:nvPr>
        </p:nvSpPr>
        <p:spPr>
          <a:xfrm>
            <a:off x="701040" y="4474052"/>
            <a:ext cx="5608320" cy="3660859"/>
          </a:xfrm>
          <a:prstGeom prst="rect">
            <a:avLst/>
          </a:prstGeom>
        </p:spPr>
        <p:txBody>
          <a:bodyPr vert="horz" lIns="91440" tIns="45720" rIns="91440" bIns="45720" rtlCol="0"/>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830010"/>
            <a:ext cx="3037840" cy="466390"/>
          </a:xfrm>
          <a:prstGeom prst="rect">
            <a:avLst/>
          </a:prstGeom>
        </p:spPr>
        <p:txBody>
          <a:bodyPr vert="horz" lIns="91440" tIns="45720" rIns="91440" bIns="45720" rtlCol="0" anchor="b"/>
          <a:lstStyle>
            <a:lvl1pPr algn="l">
              <a:defRPr sz="1200"/>
            </a:lvl1pPr>
          </a:lstStyle>
          <a:p>
            <a:endParaRPr lang="pt-BR" dirty="0"/>
          </a:p>
        </p:txBody>
      </p:sp>
      <p:sp>
        <p:nvSpPr>
          <p:cNvPr id="7" name="Espaço Reservado para Número de Slide 6"/>
          <p:cNvSpPr>
            <a:spLocks noGrp="1"/>
          </p:cNvSpPr>
          <p:nvPr>
            <p:ph type="sldNum" sz="quarter" idx="5"/>
          </p:nvPr>
        </p:nvSpPr>
        <p:spPr>
          <a:xfrm>
            <a:off x="3970938" y="8830010"/>
            <a:ext cx="3037840" cy="466390"/>
          </a:xfrm>
          <a:prstGeom prst="rect">
            <a:avLst/>
          </a:prstGeom>
        </p:spPr>
        <p:txBody>
          <a:bodyPr vert="horz" lIns="91440" tIns="45720" rIns="91440" bIns="45720" rtlCol="0" anchor="b"/>
          <a:lstStyle>
            <a:lvl1pPr algn="r">
              <a:defRPr sz="1200"/>
            </a:lvl1pPr>
          </a:lstStyle>
          <a:p>
            <a:fld id="{DFB965B5-E836-4CDD-AF03-70C1D4D41539}" type="slidenum">
              <a:rPr lang="pt-BR" smtClean="0"/>
              <a:t>‹nº›</a:t>
            </a:fld>
            <a:endParaRPr lang="pt-BR" dirty="0"/>
          </a:p>
        </p:txBody>
      </p:sp>
    </p:spTree>
    <p:extLst>
      <p:ext uri="{BB962C8B-B14F-4D97-AF65-F5344CB8AC3E}">
        <p14:creationId xmlns:p14="http://schemas.microsoft.com/office/powerpoint/2010/main" val="11986172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B22AF1-8914-3815-FE03-C028D16C47AB}"/>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2BE3EED5-CFC8-1F60-EEB0-A6097D554E72}"/>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55C52588-5255-BEC7-30A3-BC13B5AFA2B3}"/>
              </a:ext>
            </a:extLst>
          </p:cNvPr>
          <p:cNvSpPr>
            <a:spLocks noGrp="1"/>
          </p:cNvSpPr>
          <p:nvPr>
            <p:ph type="body" idx="1"/>
          </p:nvPr>
        </p:nvSpPr>
        <p:spPr/>
        <p:txBody>
          <a:bodyPr/>
          <a:lstStyle/>
          <a:p>
            <a:endParaRPr lang="pt-BR" dirty="0"/>
          </a:p>
        </p:txBody>
      </p:sp>
      <p:sp>
        <p:nvSpPr>
          <p:cNvPr id="4" name="Espaço Reservado para Número de Slide 3">
            <a:extLst>
              <a:ext uri="{FF2B5EF4-FFF2-40B4-BE49-F238E27FC236}">
                <a16:creationId xmlns:a16="http://schemas.microsoft.com/office/drawing/2014/main" id="{64FB0708-7996-ECC6-D6A6-E6D01488A95C}"/>
              </a:ext>
            </a:extLst>
          </p:cNvPr>
          <p:cNvSpPr>
            <a:spLocks noGrp="1"/>
          </p:cNvSpPr>
          <p:nvPr>
            <p:ph type="sldNum" sz="quarter" idx="5"/>
          </p:nvPr>
        </p:nvSpPr>
        <p:spPr/>
        <p:txBody>
          <a:bodyPr/>
          <a:lstStyle/>
          <a:p>
            <a:fld id="{DFB965B5-E836-4CDD-AF03-70C1D4D41539}" type="slidenum">
              <a:rPr lang="pt-BR" smtClean="0"/>
              <a:t>3</a:t>
            </a:fld>
            <a:endParaRPr lang="pt-BR" dirty="0"/>
          </a:p>
        </p:txBody>
      </p:sp>
    </p:spTree>
    <p:extLst>
      <p:ext uri="{BB962C8B-B14F-4D97-AF65-F5344CB8AC3E}">
        <p14:creationId xmlns:p14="http://schemas.microsoft.com/office/powerpoint/2010/main" val="40848859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12</a:t>
            </a:fld>
            <a:endParaRPr lang="pt-BR" dirty="0"/>
          </a:p>
        </p:txBody>
      </p:sp>
    </p:spTree>
    <p:extLst>
      <p:ext uri="{BB962C8B-B14F-4D97-AF65-F5344CB8AC3E}">
        <p14:creationId xmlns:p14="http://schemas.microsoft.com/office/powerpoint/2010/main" val="16076194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13</a:t>
            </a:fld>
            <a:endParaRPr lang="pt-BR" dirty="0"/>
          </a:p>
        </p:txBody>
      </p:sp>
    </p:spTree>
    <p:extLst>
      <p:ext uri="{BB962C8B-B14F-4D97-AF65-F5344CB8AC3E}">
        <p14:creationId xmlns:p14="http://schemas.microsoft.com/office/powerpoint/2010/main" val="12917031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15</a:t>
            </a:fld>
            <a:endParaRPr lang="pt-BR" dirty="0"/>
          </a:p>
        </p:txBody>
      </p:sp>
    </p:spTree>
    <p:extLst>
      <p:ext uri="{BB962C8B-B14F-4D97-AF65-F5344CB8AC3E}">
        <p14:creationId xmlns:p14="http://schemas.microsoft.com/office/powerpoint/2010/main" val="21398783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16</a:t>
            </a:fld>
            <a:endParaRPr lang="pt-BR" dirty="0"/>
          </a:p>
        </p:txBody>
      </p:sp>
    </p:spTree>
    <p:extLst>
      <p:ext uri="{BB962C8B-B14F-4D97-AF65-F5344CB8AC3E}">
        <p14:creationId xmlns:p14="http://schemas.microsoft.com/office/powerpoint/2010/main" val="2837493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18</a:t>
            </a:fld>
            <a:endParaRPr lang="pt-BR" dirty="0"/>
          </a:p>
        </p:txBody>
      </p:sp>
    </p:spTree>
    <p:extLst>
      <p:ext uri="{BB962C8B-B14F-4D97-AF65-F5344CB8AC3E}">
        <p14:creationId xmlns:p14="http://schemas.microsoft.com/office/powerpoint/2010/main" val="2321621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4</a:t>
            </a:fld>
            <a:endParaRPr lang="pt-BR" dirty="0"/>
          </a:p>
        </p:txBody>
      </p:sp>
    </p:spTree>
    <p:extLst>
      <p:ext uri="{BB962C8B-B14F-4D97-AF65-F5344CB8AC3E}">
        <p14:creationId xmlns:p14="http://schemas.microsoft.com/office/powerpoint/2010/main" val="1283701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5</a:t>
            </a:fld>
            <a:endParaRPr lang="pt-BR" dirty="0"/>
          </a:p>
        </p:txBody>
      </p:sp>
    </p:spTree>
    <p:extLst>
      <p:ext uri="{BB962C8B-B14F-4D97-AF65-F5344CB8AC3E}">
        <p14:creationId xmlns:p14="http://schemas.microsoft.com/office/powerpoint/2010/main" val="663147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6</a:t>
            </a:fld>
            <a:endParaRPr lang="pt-BR" dirty="0"/>
          </a:p>
        </p:txBody>
      </p:sp>
    </p:spTree>
    <p:extLst>
      <p:ext uri="{BB962C8B-B14F-4D97-AF65-F5344CB8AC3E}">
        <p14:creationId xmlns:p14="http://schemas.microsoft.com/office/powerpoint/2010/main" val="3840052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7</a:t>
            </a:fld>
            <a:endParaRPr lang="pt-BR" dirty="0"/>
          </a:p>
        </p:txBody>
      </p:sp>
    </p:spTree>
    <p:extLst>
      <p:ext uri="{BB962C8B-B14F-4D97-AF65-F5344CB8AC3E}">
        <p14:creationId xmlns:p14="http://schemas.microsoft.com/office/powerpoint/2010/main" val="3574121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8</a:t>
            </a:fld>
            <a:endParaRPr lang="pt-BR" dirty="0"/>
          </a:p>
        </p:txBody>
      </p:sp>
    </p:spTree>
    <p:extLst>
      <p:ext uri="{BB962C8B-B14F-4D97-AF65-F5344CB8AC3E}">
        <p14:creationId xmlns:p14="http://schemas.microsoft.com/office/powerpoint/2010/main" val="1117397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9</a:t>
            </a:fld>
            <a:endParaRPr lang="pt-BR" dirty="0"/>
          </a:p>
        </p:txBody>
      </p:sp>
    </p:spTree>
    <p:extLst>
      <p:ext uri="{BB962C8B-B14F-4D97-AF65-F5344CB8AC3E}">
        <p14:creationId xmlns:p14="http://schemas.microsoft.com/office/powerpoint/2010/main" val="29546170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10</a:t>
            </a:fld>
            <a:endParaRPr lang="pt-BR" dirty="0"/>
          </a:p>
        </p:txBody>
      </p:sp>
    </p:spTree>
    <p:extLst>
      <p:ext uri="{BB962C8B-B14F-4D97-AF65-F5344CB8AC3E}">
        <p14:creationId xmlns:p14="http://schemas.microsoft.com/office/powerpoint/2010/main" val="18978923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11</a:t>
            </a:fld>
            <a:endParaRPr lang="pt-BR" dirty="0"/>
          </a:p>
        </p:txBody>
      </p:sp>
    </p:spTree>
    <p:extLst>
      <p:ext uri="{BB962C8B-B14F-4D97-AF65-F5344CB8AC3E}">
        <p14:creationId xmlns:p14="http://schemas.microsoft.com/office/powerpoint/2010/main" val="6819535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1"/>
          <p:cNvSpPr txBox="1">
            <a:spLocks/>
          </p:cNvSpPr>
          <p:nvPr userDrawn="1"/>
        </p:nvSpPr>
        <p:spPr>
          <a:xfrm>
            <a:off x="609601" y="6289139"/>
            <a:ext cx="7768492" cy="362306"/>
          </a:xfrm>
          <a:prstGeom prst="rect">
            <a:avLst/>
          </a:prstGeom>
        </p:spPr>
        <p:txBody>
          <a:bodyPr vert="horz" lIns="0" tIns="0" rIns="0" bIns="0" rtlCol="0" anchor="b">
            <a:normAutofit/>
          </a:bodyPr>
          <a:lstStyle>
            <a:lvl1pPr algn="l" defTabSz="457200" rtl="0" eaLnBrk="1" latinLnBrk="0" hangingPunct="1">
              <a:spcBef>
                <a:spcPct val="0"/>
              </a:spcBef>
              <a:buNone/>
              <a:defRPr sz="4000" b="1" kern="1200">
                <a:solidFill>
                  <a:schemeClr val="bg1"/>
                </a:solidFill>
                <a:latin typeface="Segoe UI" panose="020B0502040204020203" pitchFamily="34" charset="0"/>
                <a:ea typeface="Segoe UI" panose="020B0502040204020203" pitchFamily="34" charset="0"/>
                <a:cs typeface="Segoe UI" panose="020B0502040204020203" pitchFamily="34" charset="0"/>
              </a:defRPr>
            </a:lvl1pPr>
          </a:lstStyle>
          <a:p>
            <a:endParaRPr lang="en-US" sz="1800" b="0" dirty="0"/>
          </a:p>
        </p:txBody>
      </p:sp>
    </p:spTree>
    <p:extLst>
      <p:ext uri="{BB962C8B-B14F-4D97-AF65-F5344CB8AC3E}">
        <p14:creationId xmlns:p14="http://schemas.microsoft.com/office/powerpoint/2010/main" val="4006531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a:t>Click to edit Master title style</a:t>
            </a:r>
            <a:endParaRPr lang="en-US" dirty="0"/>
          </a:p>
        </p:txBody>
      </p:sp>
      <p:sp>
        <p:nvSpPr>
          <p:cNvPr id="3" name="Content Placeholder 2"/>
          <p:cNvSpPr>
            <a:spLocks noGrp="1"/>
          </p:cNvSpPr>
          <p:nvPr>
            <p:ph idx="1"/>
          </p:nvPr>
        </p:nvSpPr>
        <p:spPr/>
        <p:txBody>
          <a:body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sp>
        <p:nvSpPr>
          <p:cNvPr id="4" name="Date Placeholder 3"/>
          <p:cNvSpPr>
            <a:spLocks noGrp="1"/>
          </p:cNvSpPr>
          <p:nvPr>
            <p:ph type="dt" sz="half" idx="10"/>
          </p:nvPr>
        </p:nvSpPr>
        <p:spPr>
          <a:xfrm>
            <a:off x="609600" y="6371302"/>
            <a:ext cx="1016000" cy="365125"/>
          </a:xfrm>
        </p:spPr>
        <p:txBody>
          <a:bodyPr/>
          <a:lstStyle/>
          <a:p>
            <a:fld id="{331DB57C-0CBF-3049-B4D4-DDB653D1F03D}" type="datetimeFigureOut">
              <a:rPr lang="en-US" smtClean="0"/>
              <a:t>3/24/2025</a:t>
            </a:fld>
            <a:endParaRPr lang="en-US" dirty="0"/>
          </a:p>
        </p:txBody>
      </p:sp>
      <p:sp>
        <p:nvSpPr>
          <p:cNvPr id="5" name="Footer Placeholder 4"/>
          <p:cNvSpPr>
            <a:spLocks noGrp="1"/>
          </p:cNvSpPr>
          <p:nvPr>
            <p:ph type="ftr" sz="quarter" idx="11"/>
          </p:nvPr>
        </p:nvSpPr>
        <p:spPr>
          <a:xfrm>
            <a:off x="1810564" y="6371302"/>
            <a:ext cx="4642338" cy="365125"/>
          </a:xfrm>
        </p:spPr>
        <p:txBody>
          <a:bodyPr/>
          <a:lstStyle/>
          <a:p>
            <a:endParaRPr lang="en-US" dirty="0"/>
          </a:p>
        </p:txBody>
      </p:sp>
      <p:sp>
        <p:nvSpPr>
          <p:cNvPr id="6" name="Slide Number Placeholder 5"/>
          <p:cNvSpPr>
            <a:spLocks noGrp="1"/>
          </p:cNvSpPr>
          <p:nvPr>
            <p:ph type="sldNum" sz="quarter" idx="12"/>
          </p:nvPr>
        </p:nvSpPr>
        <p:spPr>
          <a:xfrm>
            <a:off x="6637866" y="6371302"/>
            <a:ext cx="750277" cy="365125"/>
          </a:xfrm>
        </p:spPr>
        <p:txBody>
          <a:bodyPr/>
          <a:lstStyle/>
          <a:p>
            <a:fld id="{C41A179C-9CFB-5A4D-8467-2F39C5D58140}" type="slidenum">
              <a:rPr lang="en-US" smtClean="0"/>
              <a:t>‹nº›</a:t>
            </a:fld>
            <a:endParaRPr lang="en-US" dirty="0"/>
          </a:p>
        </p:txBody>
      </p:sp>
      <p:pic>
        <p:nvPicPr>
          <p:cNvPr id="17" name="Imagem 16" descr="Forma&#10;&#10;Descrição gerada automaticamente com confiança baixa">
            <a:extLst>
              <a:ext uri="{FF2B5EF4-FFF2-40B4-BE49-F238E27FC236}">
                <a16:creationId xmlns:a16="http://schemas.microsoft.com/office/drawing/2014/main" id="{8A046A5C-6722-4DA0-B9BC-1E8C39CDCC1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Imagem 6">
            <a:extLst>
              <a:ext uri="{FF2B5EF4-FFF2-40B4-BE49-F238E27FC236}">
                <a16:creationId xmlns:a16="http://schemas.microsoft.com/office/drawing/2014/main" id="{58D96F58-9681-9DBB-1CEA-9A13C3D3D3AF}"/>
              </a:ext>
            </a:extLst>
          </p:cNvPr>
          <p:cNvPicPr>
            <a:picLocks noChangeAspect="1"/>
          </p:cNvPicPr>
          <p:nvPr userDrawn="1"/>
        </p:nvPicPr>
        <p:blipFill>
          <a:blip r:embed="rId3"/>
          <a:stretch>
            <a:fillRect/>
          </a:stretch>
        </p:blipFill>
        <p:spPr>
          <a:xfrm>
            <a:off x="9936417" y="274638"/>
            <a:ext cx="1876525" cy="223682"/>
          </a:xfrm>
          <a:prstGeom prst="rect">
            <a:avLst/>
          </a:prstGeom>
        </p:spPr>
      </p:pic>
    </p:spTree>
    <p:extLst>
      <p:ext uri="{BB962C8B-B14F-4D97-AF65-F5344CB8AC3E}">
        <p14:creationId xmlns:p14="http://schemas.microsoft.com/office/powerpoint/2010/main" val="3651808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x-none"/>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a:t>Click to edit Master text styles</a:t>
            </a:r>
          </a:p>
        </p:txBody>
      </p:sp>
      <p:sp>
        <p:nvSpPr>
          <p:cNvPr id="11" name="Date Placeholder 3"/>
          <p:cNvSpPr>
            <a:spLocks noGrp="1"/>
          </p:cNvSpPr>
          <p:nvPr>
            <p:ph type="dt" sz="half" idx="10"/>
          </p:nvPr>
        </p:nvSpPr>
        <p:spPr>
          <a:xfrm>
            <a:off x="609600" y="6371302"/>
            <a:ext cx="1016000" cy="365125"/>
          </a:xfrm>
        </p:spPr>
        <p:txBody>
          <a:bodyPr/>
          <a:lstStyle/>
          <a:p>
            <a:fld id="{331DB57C-0CBF-3049-B4D4-DDB653D1F03D}" type="datetimeFigureOut">
              <a:rPr lang="en-US" smtClean="0"/>
              <a:t>3/24/2025</a:t>
            </a:fld>
            <a:endParaRPr lang="en-US" dirty="0"/>
          </a:p>
        </p:txBody>
      </p:sp>
      <p:sp>
        <p:nvSpPr>
          <p:cNvPr id="15" name="Footer Placeholder 4"/>
          <p:cNvSpPr>
            <a:spLocks noGrp="1"/>
          </p:cNvSpPr>
          <p:nvPr>
            <p:ph type="ftr" sz="quarter" idx="11"/>
          </p:nvPr>
        </p:nvSpPr>
        <p:spPr>
          <a:xfrm>
            <a:off x="1810564" y="6371302"/>
            <a:ext cx="4642338" cy="365125"/>
          </a:xfrm>
        </p:spPr>
        <p:txBody>
          <a:bodyPr/>
          <a:lstStyle/>
          <a:p>
            <a:endParaRPr lang="en-US" dirty="0"/>
          </a:p>
        </p:txBody>
      </p:sp>
      <p:sp>
        <p:nvSpPr>
          <p:cNvPr id="16" name="Slide Number Placeholder 5"/>
          <p:cNvSpPr>
            <a:spLocks noGrp="1"/>
          </p:cNvSpPr>
          <p:nvPr>
            <p:ph type="sldNum" sz="quarter" idx="12"/>
          </p:nvPr>
        </p:nvSpPr>
        <p:spPr>
          <a:xfrm>
            <a:off x="6637866" y="6371302"/>
            <a:ext cx="750277" cy="365125"/>
          </a:xfrm>
        </p:spPr>
        <p:txBody>
          <a:bodyPr/>
          <a:lstStyle/>
          <a:p>
            <a:fld id="{C41A179C-9CFB-5A4D-8467-2F39C5D58140}" type="slidenum">
              <a:rPr lang="en-US" smtClean="0"/>
              <a:t>‹nº›</a:t>
            </a:fld>
            <a:endParaRPr lang="en-US" dirty="0"/>
          </a:p>
        </p:txBody>
      </p:sp>
      <p:pic>
        <p:nvPicPr>
          <p:cNvPr id="18" name="Imagem 17" descr="Forma&#10;&#10;Descrição gerada automaticamente com confiança baixa">
            <a:extLst>
              <a:ext uri="{FF2B5EF4-FFF2-40B4-BE49-F238E27FC236}">
                <a16:creationId xmlns:a16="http://schemas.microsoft.com/office/drawing/2014/main" id="{42121ADD-0891-4BBA-8FC0-4B8EF16FAB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 name="Imagem 3">
            <a:extLst>
              <a:ext uri="{FF2B5EF4-FFF2-40B4-BE49-F238E27FC236}">
                <a16:creationId xmlns:a16="http://schemas.microsoft.com/office/drawing/2014/main" id="{3347F28E-286C-BE0C-0990-CB8A47110328}"/>
              </a:ext>
            </a:extLst>
          </p:cNvPr>
          <p:cNvPicPr>
            <a:picLocks noChangeAspect="1"/>
          </p:cNvPicPr>
          <p:nvPr userDrawn="1"/>
        </p:nvPicPr>
        <p:blipFill>
          <a:blip r:embed="rId3"/>
          <a:stretch>
            <a:fillRect/>
          </a:stretch>
        </p:blipFill>
        <p:spPr>
          <a:xfrm>
            <a:off x="9936417" y="274638"/>
            <a:ext cx="1876525" cy="223682"/>
          </a:xfrm>
          <a:prstGeom prst="rect">
            <a:avLst/>
          </a:prstGeom>
        </p:spPr>
      </p:pic>
    </p:spTree>
    <p:extLst>
      <p:ext uri="{BB962C8B-B14F-4D97-AF65-F5344CB8AC3E}">
        <p14:creationId xmlns:p14="http://schemas.microsoft.com/office/powerpoint/2010/main" val="3590655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Imagem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14" name="Date Placeholder 3"/>
          <p:cNvSpPr>
            <a:spLocks noGrp="1"/>
          </p:cNvSpPr>
          <p:nvPr>
            <p:ph type="dt" sz="half" idx="10"/>
          </p:nvPr>
        </p:nvSpPr>
        <p:spPr>
          <a:xfrm>
            <a:off x="609600" y="6371302"/>
            <a:ext cx="1016000" cy="365125"/>
          </a:xfrm>
        </p:spPr>
        <p:txBody>
          <a:bodyPr/>
          <a:lstStyle/>
          <a:p>
            <a:fld id="{331DB57C-0CBF-3049-B4D4-DDB653D1F03D}" type="datetimeFigureOut">
              <a:rPr lang="en-US" smtClean="0"/>
              <a:t>3/24/2025</a:t>
            </a:fld>
            <a:endParaRPr lang="en-US" dirty="0"/>
          </a:p>
        </p:txBody>
      </p:sp>
      <p:sp>
        <p:nvSpPr>
          <p:cNvPr id="18" name="Footer Placeholder 4"/>
          <p:cNvSpPr>
            <a:spLocks noGrp="1"/>
          </p:cNvSpPr>
          <p:nvPr>
            <p:ph type="ftr" sz="quarter" idx="11"/>
          </p:nvPr>
        </p:nvSpPr>
        <p:spPr>
          <a:xfrm>
            <a:off x="1810564" y="6371302"/>
            <a:ext cx="4642338" cy="365125"/>
          </a:xfrm>
        </p:spPr>
        <p:txBody>
          <a:bodyPr/>
          <a:lstStyle/>
          <a:p>
            <a:endParaRPr lang="en-US" dirty="0"/>
          </a:p>
        </p:txBody>
      </p:sp>
      <p:sp>
        <p:nvSpPr>
          <p:cNvPr id="19" name="Slide Number Placeholder 5"/>
          <p:cNvSpPr>
            <a:spLocks noGrp="1"/>
          </p:cNvSpPr>
          <p:nvPr>
            <p:ph type="sldNum" sz="quarter" idx="12"/>
          </p:nvPr>
        </p:nvSpPr>
        <p:spPr>
          <a:xfrm>
            <a:off x="6637866" y="6371302"/>
            <a:ext cx="750277" cy="365125"/>
          </a:xfrm>
        </p:spPr>
        <p:txBody>
          <a:bodyPr/>
          <a:lstStyle/>
          <a:p>
            <a:fld id="{C41A179C-9CFB-5A4D-8467-2F39C5D58140}" type="slidenum">
              <a:rPr lang="en-US" smtClean="0"/>
              <a:t>‹nº›</a:t>
            </a:fld>
            <a:endParaRPr lang="en-US" dirty="0"/>
          </a:p>
        </p:txBody>
      </p:sp>
      <p:pic>
        <p:nvPicPr>
          <p:cNvPr id="20" name="Imagem 19" descr="Forma&#10;&#10;Descrição gerada automaticamente com confiança baixa">
            <a:extLst>
              <a:ext uri="{FF2B5EF4-FFF2-40B4-BE49-F238E27FC236}">
                <a16:creationId xmlns:a16="http://schemas.microsoft.com/office/drawing/2014/main" id="{250F6763-4380-415F-AED9-EA4E369AD0E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2400" y="152400"/>
            <a:ext cx="12192000" cy="6858000"/>
          </a:xfrm>
          <a:prstGeom prst="rect">
            <a:avLst/>
          </a:prstGeom>
        </p:spPr>
      </p:pic>
      <p:pic>
        <p:nvPicPr>
          <p:cNvPr id="5" name="Imagem 4">
            <a:extLst>
              <a:ext uri="{FF2B5EF4-FFF2-40B4-BE49-F238E27FC236}">
                <a16:creationId xmlns:a16="http://schemas.microsoft.com/office/drawing/2014/main" id="{749A8695-173C-A61E-583E-9E98F51FA317}"/>
              </a:ext>
            </a:extLst>
          </p:cNvPr>
          <p:cNvPicPr>
            <a:picLocks noChangeAspect="1"/>
          </p:cNvPicPr>
          <p:nvPr userDrawn="1"/>
        </p:nvPicPr>
        <p:blipFill>
          <a:blip r:embed="rId4"/>
          <a:stretch>
            <a:fillRect/>
          </a:stretch>
        </p:blipFill>
        <p:spPr>
          <a:xfrm>
            <a:off x="9936417" y="274638"/>
            <a:ext cx="1876525" cy="223682"/>
          </a:xfrm>
          <a:prstGeom prst="rect">
            <a:avLst/>
          </a:prstGeom>
        </p:spPr>
      </p:pic>
    </p:spTree>
    <p:extLst>
      <p:ext uri="{BB962C8B-B14F-4D97-AF65-F5344CB8AC3E}">
        <p14:creationId xmlns:p14="http://schemas.microsoft.com/office/powerpoint/2010/main" val="4036224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2" name="Imagem 11" descr="Forma&#10;&#10;Descrição gerada automaticamente com confiança baixa">
            <a:extLst>
              <a:ext uri="{FF2B5EF4-FFF2-40B4-BE49-F238E27FC236}">
                <a16:creationId xmlns:a16="http://schemas.microsoft.com/office/drawing/2014/main" id="{8A587248-5859-4845-8723-7E523189F5C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pic>
        <p:nvPicPr>
          <p:cNvPr id="2" name="Imagem 1">
            <a:extLst>
              <a:ext uri="{FF2B5EF4-FFF2-40B4-BE49-F238E27FC236}">
                <a16:creationId xmlns:a16="http://schemas.microsoft.com/office/drawing/2014/main" id="{3A62862A-F4B2-9E86-FA20-6BEF002D3C4A}"/>
              </a:ext>
            </a:extLst>
          </p:cNvPr>
          <p:cNvPicPr>
            <a:picLocks noChangeAspect="1"/>
          </p:cNvPicPr>
          <p:nvPr userDrawn="1"/>
        </p:nvPicPr>
        <p:blipFill>
          <a:blip r:embed="rId3"/>
          <a:stretch>
            <a:fillRect/>
          </a:stretch>
        </p:blipFill>
        <p:spPr>
          <a:xfrm>
            <a:off x="9936417" y="274638"/>
            <a:ext cx="1876525" cy="223682"/>
          </a:xfrm>
          <a:prstGeom prst="rect">
            <a:avLst/>
          </a:prstGeom>
        </p:spPr>
      </p:pic>
    </p:spTree>
    <p:extLst>
      <p:ext uri="{BB962C8B-B14F-4D97-AF65-F5344CB8AC3E}">
        <p14:creationId xmlns:p14="http://schemas.microsoft.com/office/powerpoint/2010/main" val="28409048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4000">
              <a:srgbClr val="F2F6E4"/>
            </a:gs>
            <a:gs pos="69000">
              <a:srgbClr val="F3FBFF"/>
            </a:gs>
          </a:gsLst>
          <a:path path="circle">
            <a:fillToRect l="100000" t="10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0" tIns="0" rIns="0" bIns="0" rtlCol="0" anchor="b">
            <a:normAutofit/>
          </a:bodyPr>
          <a:lstStyle/>
          <a:p>
            <a:r>
              <a:rPr lang="x-none" dirty="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0" tIns="0" rIns="0" bIns="0" rtlCol="0">
            <a:normAutofit/>
          </a:body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sp>
        <p:nvSpPr>
          <p:cNvPr id="4" name="Date Placeholder 3"/>
          <p:cNvSpPr>
            <a:spLocks noGrp="1"/>
          </p:cNvSpPr>
          <p:nvPr>
            <p:ph type="dt" sz="half" idx="2"/>
          </p:nvPr>
        </p:nvSpPr>
        <p:spPr>
          <a:xfrm>
            <a:off x="609600" y="6246206"/>
            <a:ext cx="1016000" cy="365125"/>
          </a:xfrm>
          <a:prstGeom prst="rect">
            <a:avLst/>
          </a:prstGeom>
        </p:spPr>
        <p:txBody>
          <a:bodyPr vert="horz" lIns="91440" tIns="45720" rIns="91440" bIns="45720" rtlCol="0" anchor="ctr"/>
          <a:lstStyle>
            <a:lvl1pPr algn="l">
              <a:defRPr sz="1050">
                <a:solidFill>
                  <a:schemeClr val="tx1">
                    <a:tint val="75000"/>
                  </a:schemeClr>
                </a:solidFill>
                <a:latin typeface="Segoe UI" panose="020B0502040204020203" pitchFamily="34" charset="0"/>
                <a:ea typeface="Segoe UI" panose="020B0502040204020203" pitchFamily="34" charset="0"/>
                <a:cs typeface="Segoe UI" panose="020B0502040204020203" pitchFamily="34" charset="0"/>
              </a:defRPr>
            </a:lvl1pPr>
          </a:lstStyle>
          <a:p>
            <a:fld id="{331DB57C-0CBF-3049-B4D4-DDB653D1F03D}" type="datetimeFigureOut">
              <a:rPr lang="en-US" smtClean="0"/>
              <a:pPr/>
              <a:t>3/24/2025</a:t>
            </a:fld>
            <a:endParaRPr lang="en-US" dirty="0"/>
          </a:p>
        </p:txBody>
      </p:sp>
      <p:sp>
        <p:nvSpPr>
          <p:cNvPr id="5" name="Footer Placeholder 4"/>
          <p:cNvSpPr>
            <a:spLocks noGrp="1"/>
          </p:cNvSpPr>
          <p:nvPr>
            <p:ph type="ftr" sz="quarter" idx="3"/>
          </p:nvPr>
        </p:nvSpPr>
        <p:spPr>
          <a:xfrm>
            <a:off x="1810564" y="6246206"/>
            <a:ext cx="5963139" cy="365125"/>
          </a:xfrm>
          <a:prstGeom prst="rect">
            <a:avLst/>
          </a:prstGeom>
        </p:spPr>
        <p:txBody>
          <a:bodyPr vert="horz" lIns="91440" tIns="45720" rIns="91440" bIns="45720" rtlCol="0" anchor="ctr"/>
          <a:lstStyle>
            <a:lvl1pPr algn="ctr">
              <a:defRPr sz="1050">
                <a:solidFill>
                  <a:schemeClr val="tx1">
                    <a:tint val="75000"/>
                  </a:schemeClr>
                </a:solidFill>
                <a:latin typeface="Segoe UI" panose="020B0502040204020203" pitchFamily="34" charset="0"/>
                <a:ea typeface="Segoe UI" panose="020B0502040204020203" pitchFamily="34" charset="0"/>
                <a:cs typeface="Segoe UI" panose="020B0502040204020203" pitchFamily="34" charset="0"/>
              </a:defRPr>
            </a:lvl1pPr>
          </a:lstStyle>
          <a:p>
            <a:endParaRPr lang="en-US" dirty="0"/>
          </a:p>
        </p:txBody>
      </p:sp>
      <p:sp>
        <p:nvSpPr>
          <p:cNvPr id="6" name="Slide Number Placeholder 5"/>
          <p:cNvSpPr>
            <a:spLocks noGrp="1"/>
          </p:cNvSpPr>
          <p:nvPr>
            <p:ph type="sldNum" sz="quarter" idx="4"/>
          </p:nvPr>
        </p:nvSpPr>
        <p:spPr>
          <a:xfrm>
            <a:off x="7950851" y="6246206"/>
            <a:ext cx="750277" cy="365125"/>
          </a:xfrm>
          <a:prstGeom prst="rect">
            <a:avLst/>
          </a:prstGeom>
        </p:spPr>
        <p:txBody>
          <a:bodyPr vert="horz" lIns="91440" tIns="45720" rIns="91440" bIns="45720" rtlCol="0" anchor="ctr"/>
          <a:lstStyle>
            <a:lvl1pPr algn="r">
              <a:defRPr sz="1050">
                <a:solidFill>
                  <a:schemeClr val="tx1">
                    <a:tint val="75000"/>
                  </a:schemeClr>
                </a:solidFill>
                <a:latin typeface="Segoe UI" panose="020B0502040204020203" pitchFamily="34" charset="0"/>
                <a:ea typeface="Segoe UI" panose="020B0502040204020203" pitchFamily="34" charset="0"/>
                <a:cs typeface="Segoe UI" panose="020B0502040204020203" pitchFamily="34" charset="0"/>
              </a:defRPr>
            </a:lvl1pPr>
          </a:lstStyle>
          <a:p>
            <a:fld id="{C41A179C-9CFB-5A4D-8467-2F39C5D58140}" type="slidenum">
              <a:rPr lang="en-US" smtClean="0"/>
              <a:pPr/>
              <a:t>‹nº›</a:t>
            </a:fld>
            <a:endParaRPr lang="en-US" dirty="0"/>
          </a:p>
        </p:txBody>
      </p:sp>
    </p:spTree>
    <p:extLst>
      <p:ext uri="{BB962C8B-B14F-4D97-AF65-F5344CB8AC3E}">
        <p14:creationId xmlns:p14="http://schemas.microsoft.com/office/powerpoint/2010/main" val="38801408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60" r:id="rId5"/>
  </p:sldLayoutIdLst>
  <p:txStyles>
    <p:titleStyle>
      <a:lvl1pPr algn="l" defTabSz="457200" rtl="0" eaLnBrk="1" latinLnBrk="0" hangingPunct="1">
        <a:spcBef>
          <a:spcPct val="0"/>
        </a:spcBef>
        <a:buNone/>
        <a:defRPr sz="4000" b="1" kern="1200">
          <a:solidFill>
            <a:schemeClr val="tx1"/>
          </a:solidFill>
          <a:latin typeface="+mj-lt"/>
          <a:ea typeface="Segoe UI" panose="020B0502040204020203" pitchFamily="34" charset="0"/>
          <a:cs typeface="Segoe UI" panose="020B0502040204020203" pitchFamily="34" charset="0"/>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j-lt"/>
          <a:ea typeface="Segoe UI" panose="020B0502040204020203" pitchFamily="34" charset="0"/>
          <a:cs typeface="Segoe UI" panose="020B0502040204020203" pitchFamily="34" charset="0"/>
        </a:defRPr>
      </a:lvl1pPr>
      <a:lvl2pPr marL="742950" indent="-285750" algn="l" defTabSz="457200" rtl="0" eaLnBrk="1" latinLnBrk="0" hangingPunct="1">
        <a:spcBef>
          <a:spcPct val="20000"/>
        </a:spcBef>
        <a:buFont typeface="Arial"/>
        <a:buChar char="–"/>
        <a:defRPr sz="2400" kern="1200">
          <a:solidFill>
            <a:schemeClr val="tx1"/>
          </a:solidFill>
          <a:latin typeface="+mj-lt"/>
          <a:ea typeface="Segoe UI" panose="020B0502040204020203" pitchFamily="34" charset="0"/>
          <a:cs typeface="Segoe UI" panose="020B0502040204020203" pitchFamily="34" charset="0"/>
        </a:defRPr>
      </a:lvl2pPr>
      <a:lvl3pPr marL="1143000" indent="-228600" algn="l" defTabSz="457200" rtl="0" eaLnBrk="1" latinLnBrk="0" hangingPunct="1">
        <a:spcBef>
          <a:spcPct val="20000"/>
        </a:spcBef>
        <a:buFont typeface="Arial"/>
        <a:buChar char="•"/>
        <a:defRPr sz="2000" kern="1200">
          <a:solidFill>
            <a:schemeClr val="tx1"/>
          </a:solidFill>
          <a:latin typeface="+mj-lt"/>
          <a:ea typeface="Segoe UI" panose="020B0502040204020203" pitchFamily="34" charset="0"/>
          <a:cs typeface="Segoe UI" panose="020B0502040204020203" pitchFamily="34" charset="0"/>
        </a:defRPr>
      </a:lvl3pPr>
      <a:lvl4pPr marL="1600200" indent="-228600" algn="l" defTabSz="457200" rtl="0" eaLnBrk="1" latinLnBrk="0" hangingPunct="1">
        <a:spcBef>
          <a:spcPct val="20000"/>
        </a:spcBef>
        <a:buFont typeface="Arial"/>
        <a:buChar char="–"/>
        <a:defRPr sz="1800" kern="1200">
          <a:solidFill>
            <a:schemeClr val="tx1"/>
          </a:solidFill>
          <a:latin typeface="+mj-lt"/>
          <a:ea typeface="Segoe UI" panose="020B0502040204020203" pitchFamily="34" charset="0"/>
          <a:cs typeface="Segoe UI" panose="020B0502040204020203" pitchFamily="34" charset="0"/>
        </a:defRPr>
      </a:lvl4pPr>
      <a:lvl5pPr marL="2057400" indent="-228600" algn="l" defTabSz="457200" rtl="0" eaLnBrk="1" latinLnBrk="0" hangingPunct="1">
        <a:spcBef>
          <a:spcPct val="20000"/>
        </a:spcBef>
        <a:buFont typeface="Arial"/>
        <a:buChar char="»"/>
        <a:defRPr sz="1800" kern="1200">
          <a:solidFill>
            <a:schemeClr val="tx1"/>
          </a:solidFill>
          <a:latin typeface="+mj-lt"/>
          <a:ea typeface="Segoe UI" panose="020B0502040204020203" pitchFamily="34" charset="0"/>
          <a:cs typeface="Segoe UI" panose="020B0502040204020203"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BF326FB2-CF0C-4986-BDA3-C89D31CD6AF1}"/>
              </a:ext>
            </a:extLst>
          </p:cNvPr>
          <p:cNvSpPr txBox="1">
            <a:spLocks/>
          </p:cNvSpPr>
          <p:nvPr/>
        </p:nvSpPr>
        <p:spPr>
          <a:xfrm>
            <a:off x="284085" y="2996115"/>
            <a:ext cx="11496583" cy="1463049"/>
          </a:xfrm>
          <a:prstGeom prst="rect">
            <a:avLst/>
          </a:prstGeom>
        </p:spPr>
        <p:txBody>
          <a:bodyPr>
            <a:noAutofit/>
          </a:bodyPr>
          <a:lstStyle>
            <a:lvl1pPr algn="l" defTabSz="457200" rtl="0" eaLnBrk="1" latinLnBrk="0" hangingPunct="1">
              <a:spcBef>
                <a:spcPct val="0"/>
              </a:spcBef>
              <a:buNone/>
              <a:defRPr sz="4000" b="1" kern="1200">
                <a:solidFill>
                  <a:schemeClr val="tx1"/>
                </a:solidFill>
                <a:latin typeface="+mj-lt"/>
                <a:ea typeface="Segoe UI" panose="020B0502040204020203" pitchFamily="34" charset="0"/>
                <a:cs typeface="Segoe UI" panose="020B0502040204020203" pitchFamily="34" charset="0"/>
              </a:defRPr>
            </a:lvl1pPr>
          </a:lstStyle>
          <a:p>
            <a:pPr algn="ctr"/>
            <a:r>
              <a:rPr lang="pt-BR" sz="4800" dirty="0">
                <a:solidFill>
                  <a:srgbClr val="0070C0"/>
                </a:solidFill>
                <a:latin typeface="Calibri Light" panose="020F0302020204030204" pitchFamily="34" charset="0"/>
                <a:cs typeface="Calibri Light" panose="020F0302020204030204" pitchFamily="34" charset="0"/>
              </a:rPr>
              <a:t>Anuário Estatístico de Acidentes do Trabalho</a:t>
            </a:r>
          </a:p>
          <a:p>
            <a:pPr algn="ctr"/>
            <a:r>
              <a:rPr lang="pt-BR" sz="4800" dirty="0">
                <a:solidFill>
                  <a:srgbClr val="0070C0"/>
                </a:solidFill>
                <a:latin typeface="Calibri Light" panose="020F0302020204030204" pitchFamily="34" charset="0"/>
                <a:cs typeface="Calibri Light" panose="020F0302020204030204" pitchFamily="34" charset="0"/>
              </a:rPr>
              <a:t>Edição 2023</a:t>
            </a:r>
          </a:p>
        </p:txBody>
      </p:sp>
      <p:sp>
        <p:nvSpPr>
          <p:cNvPr id="3" name="Retângulo 2">
            <a:extLst>
              <a:ext uri="{FF2B5EF4-FFF2-40B4-BE49-F238E27FC236}">
                <a16:creationId xmlns:a16="http://schemas.microsoft.com/office/drawing/2014/main" id="{526D86F6-2DE5-4030-A719-A3DE7CCD2331}"/>
              </a:ext>
            </a:extLst>
          </p:cNvPr>
          <p:cNvSpPr/>
          <p:nvPr/>
        </p:nvSpPr>
        <p:spPr>
          <a:xfrm>
            <a:off x="0" y="5601447"/>
            <a:ext cx="9484468" cy="1144288"/>
          </a:xfrm>
          <a:prstGeom prst="rect">
            <a:avLst/>
          </a:prstGeom>
        </p:spPr>
        <p:txBody>
          <a:bodyPr wrap="square">
            <a:spAutoFit/>
          </a:bodyPr>
          <a:lstStyle/>
          <a:p>
            <a:pPr>
              <a:lnSpc>
                <a:spcPts val="2800"/>
              </a:lnSpc>
            </a:pPr>
            <a:r>
              <a:rPr lang="pt-BR" sz="3200" dirty="0">
                <a:solidFill>
                  <a:schemeClr val="accent1">
                    <a:lumMod val="75000"/>
                  </a:schemeClr>
                </a:solidFill>
                <a:latin typeface="Eras Demi ITC" panose="020B0805030504020804" pitchFamily="34" charset="0"/>
              </a:rPr>
              <a:t>Secretaria de Regime Geral de Previdência Social</a:t>
            </a:r>
          </a:p>
          <a:p>
            <a:pPr>
              <a:lnSpc>
                <a:spcPts val="2800"/>
              </a:lnSpc>
            </a:pPr>
            <a:r>
              <a:rPr lang="pt-BR" sz="2400" dirty="0">
                <a:solidFill>
                  <a:schemeClr val="accent1">
                    <a:lumMod val="75000"/>
                  </a:schemeClr>
                </a:solidFill>
                <a:latin typeface="Eras Demi ITC" panose="020B0805030504020804" pitchFamily="34" charset="0"/>
              </a:rPr>
              <a:t>Departamento do Regime Geral de Previdência Social</a:t>
            </a:r>
          </a:p>
          <a:p>
            <a:pPr>
              <a:lnSpc>
                <a:spcPts val="2800"/>
              </a:lnSpc>
            </a:pPr>
            <a:r>
              <a:rPr lang="pt-BR" sz="2000" dirty="0">
                <a:solidFill>
                  <a:schemeClr val="accent1">
                    <a:lumMod val="75000"/>
                  </a:schemeClr>
                </a:solidFill>
                <a:latin typeface="Eras Demi ITC" panose="020B0805030504020804" pitchFamily="34" charset="0"/>
              </a:rPr>
              <a:t>Coordenação-Geral de Estatísticas e Estudos Previdenciários</a:t>
            </a:r>
          </a:p>
        </p:txBody>
      </p:sp>
      <p:pic>
        <p:nvPicPr>
          <p:cNvPr id="2" name="Imagem 1">
            <a:extLst>
              <a:ext uri="{FF2B5EF4-FFF2-40B4-BE49-F238E27FC236}">
                <a16:creationId xmlns:a16="http://schemas.microsoft.com/office/drawing/2014/main" id="{1E305529-9CC1-3222-61D5-82E930503FFD}"/>
              </a:ext>
            </a:extLst>
          </p:cNvPr>
          <p:cNvPicPr>
            <a:picLocks noChangeAspect="1"/>
          </p:cNvPicPr>
          <p:nvPr/>
        </p:nvPicPr>
        <p:blipFill>
          <a:blip r:embed="rId2"/>
          <a:stretch>
            <a:fillRect/>
          </a:stretch>
        </p:blipFill>
        <p:spPr>
          <a:xfrm>
            <a:off x="1190705" y="684409"/>
            <a:ext cx="9810587" cy="1169423"/>
          </a:xfrm>
          <a:prstGeom prst="rect">
            <a:avLst/>
          </a:prstGeom>
        </p:spPr>
      </p:pic>
    </p:spTree>
    <p:extLst>
      <p:ext uri="{BB962C8B-B14F-4D97-AF65-F5344CB8AC3E}">
        <p14:creationId xmlns:p14="http://schemas.microsoft.com/office/powerpoint/2010/main" val="35742002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9433072" y="1232771"/>
            <a:ext cx="2346960" cy="3966329"/>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 ocorrência de acidentes do trabalho entre as mulheres é inferior à dos homens tanto em termos absolutos como em termos relativos.</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Forte crescimento entre 2021 e 2022, porém menos acentuado entre 2022 e 2023.</a:t>
            </a:r>
          </a:p>
        </p:txBody>
      </p:sp>
      <p:sp>
        <p:nvSpPr>
          <p:cNvPr id="9" name="Título 1">
            <a:extLst>
              <a:ext uri="{FF2B5EF4-FFF2-40B4-BE49-F238E27FC236}">
                <a16:creationId xmlns:a16="http://schemas.microsoft.com/office/drawing/2014/main" id="{FBB0E89C-10EC-4BCB-A265-B068E26E90A1}"/>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por Sexo – 2021 a 2023</a:t>
            </a:r>
          </a:p>
        </p:txBody>
      </p:sp>
      <p:graphicFrame>
        <p:nvGraphicFramePr>
          <p:cNvPr id="2" name="Tabela 1">
            <a:extLst>
              <a:ext uri="{FF2B5EF4-FFF2-40B4-BE49-F238E27FC236}">
                <a16:creationId xmlns:a16="http://schemas.microsoft.com/office/drawing/2014/main" id="{32546080-0D54-2D79-4634-B7C55D802CF1}"/>
              </a:ext>
            </a:extLst>
          </p:cNvPr>
          <p:cNvGraphicFramePr>
            <a:graphicFrameLocks noGrp="1"/>
          </p:cNvGraphicFramePr>
          <p:nvPr>
            <p:extLst>
              <p:ext uri="{D42A27DB-BD31-4B8C-83A1-F6EECF244321}">
                <p14:modId xmlns:p14="http://schemas.microsoft.com/office/powerpoint/2010/main" val="2775814947"/>
              </p:ext>
            </p:extLst>
          </p:nvPr>
        </p:nvGraphicFramePr>
        <p:xfrm>
          <a:off x="2725724" y="5143573"/>
          <a:ext cx="4345593" cy="914400"/>
        </p:xfrm>
        <a:graphic>
          <a:graphicData uri="http://schemas.openxmlformats.org/drawingml/2006/table">
            <a:tbl>
              <a:tblPr firstRow="1" bandRow="1">
                <a:tableStyleId>{5C22544A-7EE6-4342-B048-85BDC9FD1C3A}</a:tableStyleId>
              </a:tblPr>
              <a:tblGrid>
                <a:gridCol w="1448531">
                  <a:extLst>
                    <a:ext uri="{9D8B030D-6E8A-4147-A177-3AD203B41FA5}">
                      <a16:colId xmlns:a16="http://schemas.microsoft.com/office/drawing/2014/main" val="4122082864"/>
                    </a:ext>
                  </a:extLst>
                </a:gridCol>
                <a:gridCol w="1448531">
                  <a:extLst>
                    <a:ext uri="{9D8B030D-6E8A-4147-A177-3AD203B41FA5}">
                      <a16:colId xmlns:a16="http://schemas.microsoft.com/office/drawing/2014/main" val="2001319955"/>
                    </a:ext>
                  </a:extLst>
                </a:gridCol>
                <a:gridCol w="1448531">
                  <a:extLst>
                    <a:ext uri="{9D8B030D-6E8A-4147-A177-3AD203B41FA5}">
                      <a16:colId xmlns:a16="http://schemas.microsoft.com/office/drawing/2014/main" val="2601888074"/>
                    </a:ext>
                  </a:extLst>
                </a:gridCol>
              </a:tblGrid>
              <a:tr h="295137">
                <a:tc>
                  <a:txBody>
                    <a:bodyPr/>
                    <a:lstStyle/>
                    <a:p>
                      <a:pPr algn="ctr"/>
                      <a:endParaRPr lang="pt-BR" sz="1400" dirty="0"/>
                    </a:p>
                  </a:txBody>
                  <a:tcPr/>
                </a:tc>
                <a:tc>
                  <a:txBody>
                    <a:bodyPr/>
                    <a:lstStyle/>
                    <a:p>
                      <a:pPr algn="ctr"/>
                      <a:r>
                        <a:rPr lang="pt-BR" sz="1400" dirty="0"/>
                        <a:t>H</a:t>
                      </a:r>
                    </a:p>
                  </a:txBody>
                  <a:tcPr/>
                </a:tc>
                <a:tc>
                  <a:txBody>
                    <a:bodyPr/>
                    <a:lstStyle/>
                    <a:p>
                      <a:pPr algn="ctr"/>
                      <a:r>
                        <a:rPr lang="pt-BR" sz="1400" dirty="0"/>
                        <a:t>M</a:t>
                      </a:r>
                    </a:p>
                  </a:txBody>
                  <a:tcPr/>
                </a:tc>
                <a:extLst>
                  <a:ext uri="{0D108BD9-81ED-4DB2-BD59-A6C34878D82A}">
                    <a16:rowId xmlns:a16="http://schemas.microsoft.com/office/drawing/2014/main" val="4263171914"/>
                  </a:ext>
                </a:extLst>
              </a:tr>
              <a:tr h="295137">
                <a:tc>
                  <a:txBody>
                    <a:bodyPr/>
                    <a:lstStyle/>
                    <a:p>
                      <a:pPr algn="ctr"/>
                      <a:r>
                        <a:rPr lang="pt-BR" sz="1400" dirty="0">
                          <a:latin typeface="Symbol" panose="05050102010706020507" pitchFamily="18" charset="2"/>
                        </a:rPr>
                        <a:t>D</a:t>
                      </a:r>
                      <a:r>
                        <a:rPr lang="pt-BR" sz="1400" dirty="0"/>
                        <a:t>% 21/ 22</a:t>
                      </a:r>
                    </a:p>
                  </a:txBody>
                  <a:tcPr/>
                </a:tc>
                <a:tc>
                  <a:txBody>
                    <a:bodyPr/>
                    <a:lstStyle/>
                    <a:p>
                      <a:pPr algn="ctr"/>
                      <a:r>
                        <a:rPr lang="pt-BR" sz="1400" dirty="0"/>
                        <a:t>8,9%</a:t>
                      </a:r>
                    </a:p>
                  </a:txBody>
                  <a:tcPr/>
                </a:tc>
                <a:tc>
                  <a:txBody>
                    <a:bodyPr/>
                    <a:lstStyle/>
                    <a:p>
                      <a:pPr algn="ctr"/>
                      <a:r>
                        <a:rPr lang="pt-BR" sz="1400" dirty="0"/>
                        <a:t>19,0%</a:t>
                      </a:r>
                    </a:p>
                  </a:txBody>
                  <a:tcPr/>
                </a:tc>
                <a:extLst>
                  <a:ext uri="{0D108BD9-81ED-4DB2-BD59-A6C34878D82A}">
                    <a16:rowId xmlns:a16="http://schemas.microsoft.com/office/drawing/2014/main" val="1154207453"/>
                  </a:ext>
                </a:extLst>
              </a:tr>
              <a:tr h="295137">
                <a:tc>
                  <a:txBody>
                    <a:bodyPr/>
                    <a:lstStyle/>
                    <a:p>
                      <a:pPr algn="ctr"/>
                      <a:r>
                        <a:rPr lang="pt-BR" sz="1400" dirty="0">
                          <a:latin typeface="Symbol" panose="05050102010706020507" pitchFamily="18" charset="2"/>
                        </a:rPr>
                        <a:t>D</a:t>
                      </a:r>
                      <a:r>
                        <a:rPr lang="pt-BR" sz="1400" dirty="0"/>
                        <a:t>% 22 / 23</a:t>
                      </a:r>
                    </a:p>
                  </a:txBody>
                  <a:tcPr/>
                </a:tc>
                <a:tc>
                  <a:txBody>
                    <a:bodyPr/>
                    <a:lstStyle/>
                    <a:p>
                      <a:pPr algn="ctr"/>
                      <a:r>
                        <a:rPr lang="pt-BR" sz="1400" dirty="0"/>
                        <a:t>12,6%</a:t>
                      </a:r>
                    </a:p>
                  </a:txBody>
                  <a:tcPr/>
                </a:tc>
                <a:tc>
                  <a:txBody>
                    <a:bodyPr/>
                    <a:lstStyle/>
                    <a:p>
                      <a:pPr algn="ctr"/>
                      <a:r>
                        <a:rPr lang="pt-BR" sz="1400" dirty="0"/>
                        <a:t>10,4%</a:t>
                      </a:r>
                    </a:p>
                  </a:txBody>
                  <a:tcPr/>
                </a:tc>
                <a:extLst>
                  <a:ext uri="{0D108BD9-81ED-4DB2-BD59-A6C34878D82A}">
                    <a16:rowId xmlns:a16="http://schemas.microsoft.com/office/drawing/2014/main" val="432709795"/>
                  </a:ext>
                </a:extLst>
              </a:tr>
            </a:tbl>
          </a:graphicData>
        </a:graphic>
      </p:graphicFrame>
      <p:graphicFrame>
        <p:nvGraphicFramePr>
          <p:cNvPr id="5" name="Tabela 4">
            <a:extLst>
              <a:ext uri="{FF2B5EF4-FFF2-40B4-BE49-F238E27FC236}">
                <a16:creationId xmlns:a16="http://schemas.microsoft.com/office/drawing/2014/main" id="{674EA7DC-C57B-04DA-EB02-5C93729470BC}"/>
              </a:ext>
            </a:extLst>
          </p:cNvPr>
          <p:cNvGraphicFramePr>
            <a:graphicFrameLocks noGrp="1"/>
          </p:cNvGraphicFramePr>
          <p:nvPr>
            <p:extLst>
              <p:ext uri="{D42A27DB-BD31-4B8C-83A1-F6EECF244321}">
                <p14:modId xmlns:p14="http://schemas.microsoft.com/office/powerpoint/2010/main" val="959313950"/>
              </p:ext>
            </p:extLst>
          </p:nvPr>
        </p:nvGraphicFramePr>
        <p:xfrm>
          <a:off x="411968" y="1232770"/>
          <a:ext cx="8669887" cy="3448775"/>
        </p:xfrm>
        <a:graphic>
          <a:graphicData uri="http://schemas.openxmlformats.org/drawingml/2006/table">
            <a:tbl>
              <a:tblPr/>
              <a:tblGrid>
                <a:gridCol w="1736069">
                  <a:extLst>
                    <a:ext uri="{9D8B030D-6E8A-4147-A177-3AD203B41FA5}">
                      <a16:colId xmlns:a16="http://schemas.microsoft.com/office/drawing/2014/main" val="1328716120"/>
                    </a:ext>
                  </a:extLst>
                </a:gridCol>
                <a:gridCol w="1736069">
                  <a:extLst>
                    <a:ext uri="{9D8B030D-6E8A-4147-A177-3AD203B41FA5}">
                      <a16:colId xmlns:a16="http://schemas.microsoft.com/office/drawing/2014/main" val="1438082421"/>
                    </a:ext>
                  </a:extLst>
                </a:gridCol>
                <a:gridCol w="1736069">
                  <a:extLst>
                    <a:ext uri="{9D8B030D-6E8A-4147-A177-3AD203B41FA5}">
                      <a16:colId xmlns:a16="http://schemas.microsoft.com/office/drawing/2014/main" val="3035347513"/>
                    </a:ext>
                  </a:extLst>
                </a:gridCol>
                <a:gridCol w="1736069">
                  <a:extLst>
                    <a:ext uri="{9D8B030D-6E8A-4147-A177-3AD203B41FA5}">
                      <a16:colId xmlns:a16="http://schemas.microsoft.com/office/drawing/2014/main" val="4049353914"/>
                    </a:ext>
                  </a:extLst>
                </a:gridCol>
                <a:gridCol w="1725611">
                  <a:extLst>
                    <a:ext uri="{9D8B030D-6E8A-4147-A177-3AD203B41FA5}">
                      <a16:colId xmlns:a16="http://schemas.microsoft.com/office/drawing/2014/main" val="3872943630"/>
                    </a:ext>
                  </a:extLst>
                </a:gridCol>
              </a:tblGrid>
              <a:tr h="514796">
                <a:tc rowSpan="2">
                  <a:txBody>
                    <a:bodyPr/>
                    <a:lstStyle/>
                    <a:p>
                      <a:pPr algn="ctr" fontAlgn="ctr"/>
                      <a:r>
                        <a:rPr lang="pt-BR" sz="1600" b="0" i="0" u="none" strike="noStrike" dirty="0">
                          <a:solidFill>
                            <a:srgbClr val="000000"/>
                          </a:solidFill>
                          <a:effectLst/>
                          <a:latin typeface="Segoe UI" panose="020B0502040204020203" pitchFamily="34" charset="0"/>
                        </a:rPr>
                        <a:t>Ano</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pt-BR" sz="1600" b="0" i="0" u="none" strike="noStrike" dirty="0">
                          <a:solidFill>
                            <a:srgbClr val="000000"/>
                          </a:solidFill>
                          <a:effectLst/>
                          <a:latin typeface="Segoe UI" panose="020B0502040204020203" pitchFamily="34" charset="0"/>
                        </a:rPr>
                        <a:t>Homens</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tc gridSpan="2">
                  <a:txBody>
                    <a:bodyPr/>
                    <a:lstStyle/>
                    <a:p>
                      <a:pPr algn="ctr" fontAlgn="b"/>
                      <a:r>
                        <a:rPr lang="pt-BR" sz="1600" b="0" i="0" u="none" strike="noStrike" dirty="0">
                          <a:solidFill>
                            <a:srgbClr val="000000"/>
                          </a:solidFill>
                          <a:effectLst/>
                          <a:latin typeface="Segoe UI" panose="020B0502040204020203" pitchFamily="34" charset="0"/>
                        </a:rPr>
                        <a:t>Mulheres</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extLst>
                  <a:ext uri="{0D108BD9-81ED-4DB2-BD59-A6C34878D82A}">
                    <a16:rowId xmlns:a16="http://schemas.microsoft.com/office/drawing/2014/main" val="905449466"/>
                  </a:ext>
                </a:extLst>
              </a:tr>
              <a:tr h="1029591">
                <a:tc vMerge="1">
                  <a:txBody>
                    <a:bodyPr/>
                    <a:lstStyle/>
                    <a:p>
                      <a:endParaRPr lang="pt-BR"/>
                    </a:p>
                  </a:txBody>
                  <a:tcPr/>
                </a:tc>
                <a:tc>
                  <a:txBody>
                    <a:bodyPr/>
                    <a:lstStyle/>
                    <a:p>
                      <a:pPr algn="ctr" fontAlgn="ctr"/>
                      <a:r>
                        <a:rPr lang="pt-BR" sz="1600" b="0" i="0" u="none" strike="noStrike">
                          <a:solidFill>
                            <a:srgbClr val="000000"/>
                          </a:solidFill>
                          <a:effectLst/>
                          <a:latin typeface="Segoe UI" panose="020B0502040204020203" pitchFamily="34" charset="0"/>
                        </a:rPr>
                        <a:t>Quantidade</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600" b="0" i="0" u="none" strike="noStrike" dirty="0">
                          <a:solidFill>
                            <a:srgbClr val="000000"/>
                          </a:solidFill>
                          <a:effectLst/>
                          <a:latin typeface="Segoe UI" panose="020B0502040204020203" pitchFamily="34" charset="0"/>
                        </a:rPr>
                        <a:t>Razão por 1.000 Empregados</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600" b="0" i="0" u="none" strike="noStrike" dirty="0">
                          <a:solidFill>
                            <a:srgbClr val="000000"/>
                          </a:solidFill>
                          <a:effectLst/>
                          <a:latin typeface="Segoe UI" panose="020B0502040204020203" pitchFamily="34" charset="0"/>
                        </a:rPr>
                        <a:t>Quantidade</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600" b="0" i="0" u="none" strike="noStrike" dirty="0">
                          <a:solidFill>
                            <a:srgbClr val="000000"/>
                          </a:solidFill>
                          <a:effectLst/>
                          <a:latin typeface="Segoe UI" panose="020B0502040204020203" pitchFamily="34" charset="0"/>
                        </a:rPr>
                        <a:t>Razão por 1.000 Empregadas</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14839025"/>
                  </a:ext>
                </a:extLst>
              </a:tr>
              <a:tr h="514796">
                <a:tc>
                  <a:txBody>
                    <a:bodyPr/>
                    <a:lstStyle/>
                    <a:p>
                      <a:pPr algn="ctr" fontAlgn="b"/>
                      <a:r>
                        <a:rPr lang="pt-BR" sz="1600" b="0" i="0" u="none" strike="noStrike">
                          <a:solidFill>
                            <a:srgbClr val="000000"/>
                          </a:solidFill>
                          <a:effectLst/>
                          <a:latin typeface="Segoe UI" panose="020B0502040204020203" pitchFamily="34" charset="0"/>
                        </a:rPr>
                        <a:t>2021</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pt-BR" sz="1600" b="0" i="0" u="none" strike="noStrike">
                          <a:solidFill>
                            <a:srgbClr val="000000"/>
                          </a:solidFill>
                          <a:effectLst/>
                          <a:latin typeface="Segoe UI" panose="020B0502040204020203" pitchFamily="34" charset="0"/>
                        </a:rPr>
                        <a:t>383.277</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pt-BR" sz="1600" b="0" i="0" u="none" strike="noStrike">
                          <a:solidFill>
                            <a:srgbClr val="000000"/>
                          </a:solidFill>
                          <a:effectLst/>
                          <a:latin typeface="Segoe UI" panose="020B0502040204020203" pitchFamily="34" charset="0"/>
                        </a:rPr>
                        <a:t>13,1</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pt-BR" sz="1600" b="0" i="0" u="none" strike="noStrike" dirty="0">
                          <a:solidFill>
                            <a:srgbClr val="000000"/>
                          </a:solidFill>
                          <a:effectLst/>
                          <a:latin typeface="Segoe UI" panose="020B0502040204020203" pitchFamily="34" charset="0"/>
                        </a:rPr>
                        <a:t>196.063</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pt-BR" sz="1600" b="0" i="0" u="none" strike="noStrike" dirty="0">
                          <a:solidFill>
                            <a:srgbClr val="000000"/>
                          </a:solidFill>
                          <a:effectLst/>
                          <a:latin typeface="Segoe UI" panose="020B0502040204020203" pitchFamily="34" charset="0"/>
                        </a:rPr>
                        <a:t>8,7</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413350104"/>
                  </a:ext>
                </a:extLst>
              </a:tr>
              <a:tr h="514796">
                <a:tc>
                  <a:txBody>
                    <a:bodyPr/>
                    <a:lstStyle/>
                    <a:p>
                      <a:pPr algn="ctr" fontAlgn="b"/>
                      <a:r>
                        <a:rPr lang="pt-BR" sz="1600" b="0" i="0" u="none" strike="noStrike">
                          <a:solidFill>
                            <a:srgbClr val="000000"/>
                          </a:solidFill>
                          <a:effectLst/>
                          <a:latin typeface="Segoe UI" panose="020B0502040204020203" pitchFamily="34" charset="0"/>
                        </a:rPr>
                        <a:t>2022</a:t>
                      </a:r>
                    </a:p>
                  </a:txBody>
                  <a:tcPr marL="9525" marR="9525" marT="9525" marB="0" anchor="ctr">
                    <a:lnL>
                      <a:noFill/>
                    </a:lnL>
                    <a:lnR>
                      <a:noFill/>
                    </a:lnR>
                    <a:lnT>
                      <a:noFill/>
                    </a:lnT>
                    <a:lnB>
                      <a:noFill/>
                    </a:lnB>
                    <a:solidFill>
                      <a:srgbClr val="FFFFFF"/>
                    </a:solidFill>
                  </a:tcPr>
                </a:tc>
                <a:tc>
                  <a:txBody>
                    <a:bodyPr/>
                    <a:lstStyle/>
                    <a:p>
                      <a:pPr algn="ctr" fontAlgn="b"/>
                      <a:r>
                        <a:rPr lang="pt-BR" sz="1600" b="0" i="0" u="none" strike="noStrike">
                          <a:solidFill>
                            <a:srgbClr val="000000"/>
                          </a:solidFill>
                          <a:effectLst/>
                          <a:latin typeface="Segoe UI" panose="020B0502040204020203" pitchFamily="34" charset="0"/>
                        </a:rPr>
                        <a:t>417.636</a:t>
                      </a:r>
                    </a:p>
                  </a:txBody>
                  <a:tcPr marL="9525" marR="9525" marT="9525" marB="0" anchor="ctr">
                    <a:lnL>
                      <a:noFill/>
                    </a:lnL>
                    <a:lnR>
                      <a:noFill/>
                    </a:lnR>
                    <a:lnT>
                      <a:noFill/>
                    </a:lnT>
                    <a:lnB>
                      <a:noFill/>
                    </a:lnB>
                    <a:solidFill>
                      <a:srgbClr val="FFFFFF"/>
                    </a:solidFill>
                  </a:tcPr>
                </a:tc>
                <a:tc>
                  <a:txBody>
                    <a:bodyPr/>
                    <a:lstStyle/>
                    <a:p>
                      <a:pPr algn="ctr" fontAlgn="b"/>
                      <a:r>
                        <a:rPr lang="pt-BR" sz="1600" b="0" i="0" u="none" strike="noStrike">
                          <a:solidFill>
                            <a:srgbClr val="000000"/>
                          </a:solidFill>
                          <a:effectLst/>
                          <a:latin typeface="Segoe UI" panose="020B0502040204020203" pitchFamily="34" charset="0"/>
                        </a:rPr>
                        <a:t>13,5</a:t>
                      </a:r>
                    </a:p>
                  </a:txBody>
                  <a:tcPr marL="9525" marR="9525" marT="9525" marB="0" anchor="ctr">
                    <a:lnL>
                      <a:noFill/>
                    </a:lnL>
                    <a:lnR>
                      <a:noFill/>
                    </a:lnR>
                    <a:lnT>
                      <a:noFill/>
                    </a:lnT>
                    <a:lnB>
                      <a:noFill/>
                    </a:lnB>
                    <a:solidFill>
                      <a:srgbClr val="FFFFFF"/>
                    </a:solidFill>
                  </a:tcPr>
                </a:tc>
                <a:tc>
                  <a:txBody>
                    <a:bodyPr/>
                    <a:lstStyle/>
                    <a:p>
                      <a:pPr algn="ctr" fontAlgn="b"/>
                      <a:r>
                        <a:rPr lang="pt-BR" sz="1600" b="0" i="0" u="none" strike="noStrike">
                          <a:solidFill>
                            <a:srgbClr val="000000"/>
                          </a:solidFill>
                          <a:effectLst/>
                          <a:latin typeface="Segoe UI" panose="020B0502040204020203" pitchFamily="34" charset="0"/>
                        </a:rPr>
                        <a:t>233.247</a:t>
                      </a:r>
                    </a:p>
                  </a:txBody>
                  <a:tcPr marL="9525" marR="9525" marT="9525" marB="0" anchor="ctr">
                    <a:lnL>
                      <a:noFill/>
                    </a:lnL>
                    <a:lnR>
                      <a:noFill/>
                    </a:lnR>
                    <a:lnT>
                      <a:noFill/>
                    </a:lnT>
                    <a:lnB>
                      <a:noFill/>
                    </a:lnB>
                    <a:solidFill>
                      <a:srgbClr val="FFFFFF"/>
                    </a:solidFill>
                  </a:tcPr>
                </a:tc>
                <a:tc>
                  <a:txBody>
                    <a:bodyPr/>
                    <a:lstStyle/>
                    <a:p>
                      <a:pPr algn="ctr" fontAlgn="b"/>
                      <a:r>
                        <a:rPr lang="pt-BR" sz="1600" b="0" i="0" u="none" strike="noStrike" dirty="0">
                          <a:solidFill>
                            <a:srgbClr val="000000"/>
                          </a:solidFill>
                          <a:effectLst/>
                          <a:latin typeface="Segoe UI" panose="020B0502040204020203" pitchFamily="34" charset="0"/>
                        </a:rPr>
                        <a:t>9,6</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82780159"/>
                  </a:ext>
                </a:extLst>
              </a:tr>
              <a:tr h="514796">
                <a:tc>
                  <a:txBody>
                    <a:bodyPr/>
                    <a:lstStyle/>
                    <a:p>
                      <a:pPr algn="ctr" fontAlgn="b"/>
                      <a:r>
                        <a:rPr lang="pt-BR" sz="1600" b="0" i="0" u="none" strike="noStrike">
                          <a:solidFill>
                            <a:srgbClr val="000000"/>
                          </a:solidFill>
                          <a:effectLst/>
                          <a:latin typeface="Segoe UI" panose="020B0502040204020203" pitchFamily="34" charset="0"/>
                        </a:rPr>
                        <a:t>2023</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pt-BR" sz="1600" b="0" i="0" u="none" strike="noStrike">
                          <a:solidFill>
                            <a:srgbClr val="000000"/>
                          </a:solidFill>
                          <a:effectLst/>
                          <a:latin typeface="Segoe UI" panose="020B0502040204020203" pitchFamily="34" charset="0"/>
                        </a:rPr>
                        <a:t>470.391</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pt-BR" sz="1600" b="0" i="0" u="none" strike="noStrike">
                          <a:solidFill>
                            <a:srgbClr val="000000"/>
                          </a:solidFill>
                          <a:effectLst/>
                          <a:latin typeface="Segoe UI" panose="020B0502040204020203" pitchFamily="34" charset="0"/>
                        </a:rPr>
                        <a:t>15,0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pt-BR" sz="1600" b="0" i="0" u="none" strike="noStrike">
                          <a:solidFill>
                            <a:srgbClr val="000000"/>
                          </a:solidFill>
                          <a:effectLst/>
                          <a:latin typeface="Segoe UI" panose="020B0502040204020203" pitchFamily="34" charset="0"/>
                        </a:rPr>
                        <a:t>257.549</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pt-BR" sz="1600" b="0" i="0" u="none" strike="noStrike" dirty="0">
                          <a:solidFill>
                            <a:srgbClr val="000000"/>
                          </a:solidFill>
                          <a:effectLst/>
                          <a:latin typeface="Segoe UI" panose="020B0502040204020203" pitchFamily="34" charset="0"/>
                        </a:rPr>
                        <a:t>10,5</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19071878"/>
                  </a:ext>
                </a:extLst>
              </a:tr>
              <a:tr h="180000">
                <a:tc gridSpan="5">
                  <a:txBody>
                    <a:bodyPr/>
                    <a:lstStyle/>
                    <a:p>
                      <a:pPr algn="l" fontAlgn="ctr"/>
                      <a:r>
                        <a:rPr lang="pt-BR" sz="1000" b="0" i="0" u="none" strike="noStrike" dirty="0">
                          <a:solidFill>
                            <a:srgbClr val="000000"/>
                          </a:solidFill>
                          <a:effectLst/>
                          <a:latin typeface="Segoe UI" panose="020B0502040204020203" pitchFamily="34" charset="0"/>
                        </a:rPr>
                        <a:t>Fonte: AEAT - Infologo; Elaboração: COESA/CGEET/DRGPS/SRGPS-MPS.</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775032189"/>
                  </a:ext>
                </a:extLst>
              </a:tr>
              <a:tr h="180000">
                <a:tc gridSpan="3">
                  <a:txBody>
                    <a:bodyPr/>
                    <a:lstStyle/>
                    <a:p>
                      <a:pPr algn="l" fontAlgn="ctr"/>
                      <a:r>
                        <a:rPr lang="pt-BR" sz="1000" b="0" i="0" u="none" strike="noStrike" dirty="0">
                          <a:solidFill>
                            <a:srgbClr val="000000"/>
                          </a:solidFill>
                          <a:effectLst/>
                          <a:latin typeface="Segoe UI" panose="020B0502040204020203" pitchFamily="34" charset="0"/>
                        </a:rPr>
                        <a:t>[1] Dados de 2022 sujeitos a revisão posterior</a:t>
                      </a:r>
                    </a:p>
                  </a:txBody>
                  <a:tcPr marL="9525" marR="9525" marT="9525" marB="0" anchor="ctr">
                    <a:lnL>
                      <a:noFill/>
                    </a:lnL>
                    <a:lnR>
                      <a:noFill/>
                    </a:lnR>
                    <a:lnT>
                      <a:noFill/>
                    </a:lnT>
                    <a:lnB>
                      <a:noFill/>
                    </a:lnB>
                    <a:solidFill>
                      <a:srgbClr val="FFFFFF"/>
                    </a:solidFill>
                  </a:tcPr>
                </a:tc>
                <a:tc hMerge="1">
                  <a:txBody>
                    <a:bodyPr/>
                    <a:lstStyle/>
                    <a:p>
                      <a:endParaRPr lang="pt-BR"/>
                    </a:p>
                  </a:txBody>
                  <a:tcPr/>
                </a:tc>
                <a:tc hMerge="1">
                  <a:txBody>
                    <a:bodyPr/>
                    <a:lstStyle/>
                    <a:p>
                      <a:endParaRPr lang="pt-BR"/>
                    </a:p>
                  </a:txBody>
                  <a:tcPr/>
                </a:tc>
                <a:tc>
                  <a:txBody>
                    <a:bodyPr/>
                    <a:lstStyle/>
                    <a:p>
                      <a:pPr algn="l" fontAlgn="b"/>
                      <a:r>
                        <a:rPr lang="pt-BR" sz="1000" b="0" i="0" u="none" strike="noStrike">
                          <a:solidFill>
                            <a:srgbClr val="000000"/>
                          </a:solidFill>
                          <a:effectLst/>
                          <a:latin typeface="Segoe UI" panose="020B0502040204020203" pitchFamily="34" charset="0"/>
                        </a:rPr>
                        <a:t> </a:t>
                      </a:r>
                    </a:p>
                  </a:txBody>
                  <a:tcPr marL="9525" marR="9525" marT="9525" marB="0" anchor="b">
                    <a:lnL>
                      <a:noFill/>
                    </a:lnL>
                    <a:lnR>
                      <a:noFill/>
                    </a:lnR>
                    <a:lnT>
                      <a:noFill/>
                    </a:lnT>
                    <a:lnB>
                      <a:noFill/>
                    </a:lnB>
                    <a:solidFill>
                      <a:srgbClr val="FFFFFF"/>
                    </a:solidFill>
                  </a:tcPr>
                </a:tc>
                <a:tc>
                  <a:txBody>
                    <a:bodyPr/>
                    <a:lstStyle/>
                    <a:p>
                      <a:pPr algn="l" fontAlgn="b"/>
                      <a:r>
                        <a:rPr lang="pt-BR" sz="1000" b="0" i="0" u="none" strike="noStrike" dirty="0">
                          <a:solidFill>
                            <a:srgbClr val="000000"/>
                          </a:solidFill>
                          <a:effectLst/>
                          <a:latin typeface="Segoe UI" panose="020B0502040204020203" pitchFamily="34" charset="0"/>
                        </a:rPr>
                        <a:t> </a:t>
                      </a:r>
                    </a:p>
                  </a:txBody>
                  <a:tcPr marL="9525" marR="9525" marT="9525" marB="0" anchor="b">
                    <a:lnL>
                      <a:noFill/>
                    </a:lnL>
                    <a:lnR>
                      <a:noFill/>
                    </a:lnR>
                    <a:lnT>
                      <a:noFill/>
                    </a:lnT>
                    <a:lnB>
                      <a:noFill/>
                    </a:lnB>
                    <a:solidFill>
                      <a:srgbClr val="FFFFFF"/>
                    </a:solidFill>
                  </a:tcPr>
                </a:tc>
                <a:extLst>
                  <a:ext uri="{0D108BD9-81ED-4DB2-BD59-A6C34878D82A}">
                    <a16:rowId xmlns:a16="http://schemas.microsoft.com/office/drawing/2014/main" val="1655764616"/>
                  </a:ext>
                </a:extLst>
              </a:tr>
            </a:tbl>
          </a:graphicData>
        </a:graphic>
      </p:graphicFrame>
    </p:spTree>
    <p:extLst>
      <p:ext uri="{BB962C8B-B14F-4D97-AF65-F5344CB8AC3E}">
        <p14:creationId xmlns:p14="http://schemas.microsoft.com/office/powerpoint/2010/main" val="17573629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Doenças do Trabalho por Sexo – 2020 a 2022</a:t>
            </a:r>
          </a:p>
        </p:txBody>
      </p:sp>
      <p:sp>
        <p:nvSpPr>
          <p:cNvPr id="5" name="Retângulo 4">
            <a:extLst>
              <a:ext uri="{FF2B5EF4-FFF2-40B4-BE49-F238E27FC236}">
                <a16:creationId xmlns:a16="http://schemas.microsoft.com/office/drawing/2014/main" id="{E3FB3D40-B6D6-4E12-8C47-572C461AF0F3}"/>
              </a:ext>
            </a:extLst>
          </p:cNvPr>
          <p:cNvSpPr/>
          <p:nvPr/>
        </p:nvSpPr>
        <p:spPr>
          <a:xfrm>
            <a:off x="8858774" y="1494512"/>
            <a:ext cx="3045545" cy="4484687"/>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Apesar do total de acidentes do trabalho entre as mulheres ser inferior ao dos homens, em todos os anos os acidentes por motivo de doença por trabalho foram predominantemente femininos.</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Esse fato pode ser explicado pelo fato das atividades hospitalares, ambulatoriais e  terapêutica terem maior participação das mulheres.</a:t>
            </a:r>
          </a:p>
        </p:txBody>
      </p:sp>
      <p:graphicFrame>
        <p:nvGraphicFramePr>
          <p:cNvPr id="2" name="Tabela 1">
            <a:extLst>
              <a:ext uri="{FF2B5EF4-FFF2-40B4-BE49-F238E27FC236}">
                <a16:creationId xmlns:a16="http://schemas.microsoft.com/office/drawing/2014/main" id="{00F05ABA-F5BA-19DC-95BB-33685AFAF542}"/>
              </a:ext>
            </a:extLst>
          </p:cNvPr>
          <p:cNvGraphicFramePr>
            <a:graphicFrameLocks noGrp="1"/>
          </p:cNvGraphicFramePr>
          <p:nvPr>
            <p:extLst>
              <p:ext uri="{D42A27DB-BD31-4B8C-83A1-F6EECF244321}">
                <p14:modId xmlns:p14="http://schemas.microsoft.com/office/powerpoint/2010/main" val="1505701456"/>
              </p:ext>
            </p:extLst>
          </p:nvPr>
        </p:nvGraphicFramePr>
        <p:xfrm>
          <a:off x="287681" y="1476579"/>
          <a:ext cx="8394679" cy="3541289"/>
        </p:xfrm>
        <a:graphic>
          <a:graphicData uri="http://schemas.openxmlformats.org/drawingml/2006/table">
            <a:tbl>
              <a:tblPr/>
              <a:tblGrid>
                <a:gridCol w="1215437">
                  <a:extLst>
                    <a:ext uri="{9D8B030D-6E8A-4147-A177-3AD203B41FA5}">
                      <a16:colId xmlns:a16="http://schemas.microsoft.com/office/drawing/2014/main" val="3726126689"/>
                    </a:ext>
                  </a:extLst>
                </a:gridCol>
                <a:gridCol w="1210902">
                  <a:extLst>
                    <a:ext uri="{9D8B030D-6E8A-4147-A177-3AD203B41FA5}">
                      <a16:colId xmlns:a16="http://schemas.microsoft.com/office/drawing/2014/main" val="3171656349"/>
                    </a:ext>
                  </a:extLst>
                </a:gridCol>
                <a:gridCol w="1215437">
                  <a:extLst>
                    <a:ext uri="{9D8B030D-6E8A-4147-A177-3AD203B41FA5}">
                      <a16:colId xmlns:a16="http://schemas.microsoft.com/office/drawing/2014/main" val="3346549773"/>
                    </a:ext>
                  </a:extLst>
                </a:gridCol>
                <a:gridCol w="1210902">
                  <a:extLst>
                    <a:ext uri="{9D8B030D-6E8A-4147-A177-3AD203B41FA5}">
                      <a16:colId xmlns:a16="http://schemas.microsoft.com/office/drawing/2014/main" val="1919640122"/>
                    </a:ext>
                  </a:extLst>
                </a:gridCol>
                <a:gridCol w="1215437">
                  <a:extLst>
                    <a:ext uri="{9D8B030D-6E8A-4147-A177-3AD203B41FA5}">
                      <a16:colId xmlns:a16="http://schemas.microsoft.com/office/drawing/2014/main" val="3540786066"/>
                    </a:ext>
                  </a:extLst>
                </a:gridCol>
                <a:gridCol w="1210902">
                  <a:extLst>
                    <a:ext uri="{9D8B030D-6E8A-4147-A177-3AD203B41FA5}">
                      <a16:colId xmlns:a16="http://schemas.microsoft.com/office/drawing/2014/main" val="1770441291"/>
                    </a:ext>
                  </a:extLst>
                </a:gridCol>
                <a:gridCol w="1115662">
                  <a:extLst>
                    <a:ext uri="{9D8B030D-6E8A-4147-A177-3AD203B41FA5}">
                      <a16:colId xmlns:a16="http://schemas.microsoft.com/office/drawing/2014/main" val="2111110775"/>
                    </a:ext>
                  </a:extLst>
                </a:gridCol>
              </a:tblGrid>
              <a:tr h="480184">
                <a:tc rowSpan="2">
                  <a:txBody>
                    <a:bodyPr/>
                    <a:lstStyle/>
                    <a:p>
                      <a:pPr algn="l" fontAlgn="ctr"/>
                      <a:r>
                        <a:rPr lang="pt-BR" sz="1600" b="0" i="0" u="none" strike="noStrike" dirty="0">
                          <a:solidFill>
                            <a:srgbClr val="000000"/>
                          </a:solidFill>
                          <a:effectLst/>
                          <a:latin typeface="Segoe UI" panose="020B0502040204020203" pitchFamily="34" charset="0"/>
                        </a:rPr>
                        <a:t>Sexo</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pt-BR" sz="1600" b="0" i="0" u="none" strike="noStrike" dirty="0">
                          <a:solidFill>
                            <a:srgbClr val="000000"/>
                          </a:solidFill>
                          <a:effectLst/>
                          <a:latin typeface="Segoe UI" panose="020B0502040204020203" pitchFamily="34" charset="0"/>
                        </a:rPr>
                        <a:t>2021</a:t>
                      </a: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tc gridSpan="2">
                  <a:txBody>
                    <a:bodyPr/>
                    <a:lstStyle/>
                    <a:p>
                      <a:pPr algn="ctr" fontAlgn="ctr"/>
                      <a:r>
                        <a:rPr lang="pt-BR" sz="1600" b="0" i="0" u="none" strike="noStrike">
                          <a:solidFill>
                            <a:srgbClr val="000000"/>
                          </a:solidFill>
                          <a:effectLst/>
                          <a:latin typeface="Segoe UI" panose="020B0502040204020203" pitchFamily="34" charset="0"/>
                        </a:rPr>
                        <a:t>2022</a:t>
                      </a: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tc gridSpan="2">
                  <a:txBody>
                    <a:bodyPr/>
                    <a:lstStyle/>
                    <a:p>
                      <a:pPr algn="ctr" fontAlgn="ctr"/>
                      <a:r>
                        <a:rPr lang="pt-BR" sz="1600" b="0" i="0" u="none" strike="noStrike">
                          <a:solidFill>
                            <a:srgbClr val="000000"/>
                          </a:solidFill>
                          <a:effectLst/>
                          <a:latin typeface="Segoe UI" panose="020B0502040204020203" pitchFamily="34" charset="0"/>
                        </a:rPr>
                        <a:t>2023</a:t>
                      </a: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extLst>
                  <a:ext uri="{0D108BD9-81ED-4DB2-BD59-A6C34878D82A}">
                    <a16:rowId xmlns:a16="http://schemas.microsoft.com/office/drawing/2014/main" val="4070221671"/>
                  </a:ext>
                </a:extLst>
              </a:tr>
              <a:tr h="960369">
                <a:tc vMerge="1">
                  <a:txBody>
                    <a:bodyPr/>
                    <a:lstStyle/>
                    <a:p>
                      <a:endParaRPr lang="pt-BR"/>
                    </a:p>
                  </a:txBody>
                  <a:tcPr/>
                </a:tc>
                <a:tc>
                  <a:txBody>
                    <a:bodyPr/>
                    <a:lstStyle/>
                    <a:p>
                      <a:pPr algn="ctr" fontAlgn="ctr"/>
                      <a:r>
                        <a:rPr lang="pt-BR" sz="1600" b="0" i="0" u="none" strike="noStrike">
                          <a:solidFill>
                            <a:srgbClr val="000000"/>
                          </a:solidFill>
                          <a:effectLst/>
                          <a:latin typeface="Segoe UI" panose="020B0502040204020203" pitchFamily="34" charset="0"/>
                        </a:rPr>
                        <a:t>Acidentes Registrados</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600" b="0" i="0" u="none" strike="noStrike" dirty="0">
                          <a:solidFill>
                            <a:srgbClr val="000000"/>
                          </a:solidFill>
                          <a:effectLst/>
                          <a:latin typeface="Segoe UI" panose="020B0502040204020203" pitchFamily="34" charset="0"/>
                        </a:rPr>
                        <a:t>% sobre Total</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600" b="0" i="0" u="none" strike="noStrike" dirty="0">
                          <a:solidFill>
                            <a:srgbClr val="000000"/>
                          </a:solidFill>
                          <a:effectLst/>
                          <a:latin typeface="Segoe UI" panose="020B0502040204020203" pitchFamily="34" charset="0"/>
                        </a:rPr>
                        <a:t>Acidentes Registrados</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600" b="0" i="0" u="none" strike="noStrike" dirty="0">
                          <a:solidFill>
                            <a:srgbClr val="000000"/>
                          </a:solidFill>
                          <a:effectLst/>
                          <a:latin typeface="Segoe UI" panose="020B0502040204020203" pitchFamily="34" charset="0"/>
                        </a:rPr>
                        <a:t>% sobre Total</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600" b="0" i="0" u="none" strike="noStrike">
                          <a:solidFill>
                            <a:srgbClr val="000000"/>
                          </a:solidFill>
                          <a:effectLst/>
                          <a:latin typeface="Segoe UI" panose="020B0502040204020203" pitchFamily="34" charset="0"/>
                        </a:rPr>
                        <a:t>Acidentes Registrados</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600" b="0" i="0" u="none" strike="noStrike">
                          <a:solidFill>
                            <a:srgbClr val="000000"/>
                          </a:solidFill>
                          <a:effectLst/>
                          <a:latin typeface="Segoe UI" panose="020B0502040204020203" pitchFamily="34" charset="0"/>
                        </a:rPr>
                        <a:t>% sobre Total</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98339275"/>
                  </a:ext>
                </a:extLst>
              </a:tr>
              <a:tr h="480184">
                <a:tc>
                  <a:txBody>
                    <a:bodyPr/>
                    <a:lstStyle/>
                    <a:p>
                      <a:pPr algn="l" fontAlgn="ctr"/>
                      <a:r>
                        <a:rPr lang="pt-BR" sz="1600" b="0" i="0" u="none" strike="noStrike">
                          <a:solidFill>
                            <a:srgbClr val="000000"/>
                          </a:solidFill>
                          <a:effectLst/>
                          <a:latin typeface="Segoe UI" panose="020B0502040204020203" pitchFamily="34" charset="0"/>
                        </a:rPr>
                        <a:t>Masculino</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8.710</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41,1</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10.152</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34,1</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600" b="0" i="0" u="none" strike="noStrike" dirty="0">
                          <a:solidFill>
                            <a:srgbClr val="000000"/>
                          </a:solidFill>
                          <a:effectLst/>
                          <a:latin typeface="Segoe UI" panose="020B0502040204020203" pitchFamily="34" charset="0"/>
                        </a:rPr>
                        <a:t>6.903</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45,5</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861558248"/>
                  </a:ext>
                </a:extLst>
              </a:tr>
              <a:tr h="480184">
                <a:tc>
                  <a:txBody>
                    <a:bodyPr/>
                    <a:lstStyle/>
                    <a:p>
                      <a:pPr algn="l" fontAlgn="ctr"/>
                      <a:r>
                        <a:rPr lang="pt-BR" sz="1600" b="0" i="0" u="none" strike="noStrike">
                          <a:solidFill>
                            <a:srgbClr val="000000"/>
                          </a:solidFill>
                          <a:effectLst/>
                          <a:latin typeface="Segoe UI" panose="020B0502040204020203" pitchFamily="34" charset="0"/>
                        </a:rPr>
                        <a:t>Feminino</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12.452</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58,7</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19.502</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65,5</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8.210</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dirty="0">
                          <a:solidFill>
                            <a:srgbClr val="000000"/>
                          </a:solidFill>
                          <a:effectLst/>
                          <a:latin typeface="Segoe UI" panose="020B0502040204020203" pitchFamily="34" charset="0"/>
                        </a:rPr>
                        <a:t>54,1</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762266610"/>
                  </a:ext>
                </a:extLst>
              </a:tr>
              <a:tr h="480184">
                <a:tc>
                  <a:txBody>
                    <a:bodyPr/>
                    <a:lstStyle/>
                    <a:p>
                      <a:pPr algn="l" fontAlgn="ctr"/>
                      <a:r>
                        <a:rPr lang="pt-BR" sz="1600" b="0" i="0" u="none" strike="noStrike">
                          <a:solidFill>
                            <a:srgbClr val="000000"/>
                          </a:solidFill>
                          <a:effectLst/>
                          <a:latin typeface="Segoe UI" panose="020B0502040204020203" pitchFamily="34" charset="0"/>
                        </a:rPr>
                        <a:t>Ignorado</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38</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0,2</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124</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0,4</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61</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dirty="0">
                          <a:solidFill>
                            <a:srgbClr val="000000"/>
                          </a:solidFill>
                          <a:effectLst/>
                          <a:latin typeface="Segoe UI" panose="020B0502040204020203" pitchFamily="34" charset="0"/>
                        </a:rPr>
                        <a:t>0,4</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2350310688"/>
                  </a:ext>
                </a:extLst>
              </a:tr>
              <a:tr h="480184">
                <a:tc>
                  <a:txBody>
                    <a:bodyPr/>
                    <a:lstStyle/>
                    <a:p>
                      <a:pPr algn="l" fontAlgn="ctr"/>
                      <a:r>
                        <a:rPr lang="pt-BR" sz="1600" b="0" i="0" u="none" strike="noStrike">
                          <a:solidFill>
                            <a:srgbClr val="000000"/>
                          </a:solidFill>
                          <a:effectLst/>
                          <a:latin typeface="Segoe UI" panose="020B0502040204020203" pitchFamily="34" charset="0"/>
                        </a:rPr>
                        <a:t>Total</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21.200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pt-BR" sz="1600" b="0" i="0" u="none" strike="noStrike">
                          <a:solidFill>
                            <a:srgbClr val="000000"/>
                          </a:solidFill>
                          <a:effectLst/>
                          <a:latin typeface="Segoe UI" panose="020B0502040204020203" pitchFamily="34" charset="0"/>
                        </a:rPr>
                        <a:t>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29.778</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pt-BR" sz="1600" b="0" i="0" u="none" strike="noStrike">
                          <a:solidFill>
                            <a:srgbClr val="000000"/>
                          </a:solidFill>
                          <a:effectLst/>
                          <a:latin typeface="Segoe UI" panose="020B0502040204020203" pitchFamily="34" charset="0"/>
                        </a:rPr>
                        <a:t>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15.174</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pt-BR" sz="1600" b="0" i="0" u="none" strike="noStrike" dirty="0">
                          <a:solidFill>
                            <a:srgbClr val="000000"/>
                          </a:solidFill>
                          <a:effectLst/>
                          <a:latin typeface="Segoe UI" panose="020B0502040204020203" pitchFamily="34" charset="0"/>
                        </a:rPr>
                        <a:t>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817370052"/>
                  </a:ext>
                </a:extLst>
              </a:tr>
              <a:tr h="180000">
                <a:tc gridSpan="7">
                  <a:txBody>
                    <a:bodyPr/>
                    <a:lstStyle/>
                    <a:p>
                      <a:pPr algn="l" fontAlgn="b"/>
                      <a:r>
                        <a:rPr lang="pt-BR" sz="900" b="0" i="0" u="none" strike="noStrike" dirty="0">
                          <a:solidFill>
                            <a:srgbClr val="000000"/>
                          </a:solidFill>
                          <a:effectLst/>
                          <a:latin typeface="Segoe UI" panose="020B0502040204020203" pitchFamily="34" charset="0"/>
                        </a:rPr>
                        <a:t>Fonte: AEAT 2023; Elaboração: COESA/CGEET/DRGPS/SRGPS-MPS.</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1187721894"/>
                  </a:ext>
                </a:extLst>
              </a:tr>
            </a:tbl>
          </a:graphicData>
        </a:graphic>
      </p:graphicFrame>
    </p:spTree>
    <p:extLst>
      <p:ext uri="{BB962C8B-B14F-4D97-AF65-F5344CB8AC3E}">
        <p14:creationId xmlns:p14="http://schemas.microsoft.com/office/powerpoint/2010/main" val="7615730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FBB0E89C-10EC-4BCB-A265-B068E26E90A1}"/>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Acidentes do Trabalho Liquidados por Consequência – 2021 a 2023</a:t>
            </a:r>
          </a:p>
        </p:txBody>
      </p:sp>
      <p:sp>
        <p:nvSpPr>
          <p:cNvPr id="3" name="Retângulo 2">
            <a:extLst>
              <a:ext uri="{FF2B5EF4-FFF2-40B4-BE49-F238E27FC236}">
                <a16:creationId xmlns:a16="http://schemas.microsoft.com/office/drawing/2014/main" id="{B42F3005-49C8-9C8F-3256-203F173395AF}"/>
              </a:ext>
            </a:extLst>
          </p:cNvPr>
          <p:cNvSpPr/>
          <p:nvPr/>
        </p:nvSpPr>
        <p:spPr>
          <a:xfrm>
            <a:off x="8504809" y="1114010"/>
            <a:ext cx="3399510" cy="513587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Acidentes liquidados de 2022 elevaram-se em quase 11 mil casos.</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Até o momento, a quantidade de óbitos decorrentes de acidentes do trabalho em 2023 apresentou redução com 2022, 108 casos a menos.</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Revisão dos dados de 2022 revelaram aumento na quantidade de acidentes liquidados com incapacidade permanente, crescendo de 5,5 mil para 11,7 mil.</a:t>
            </a:r>
          </a:p>
        </p:txBody>
      </p:sp>
      <p:graphicFrame>
        <p:nvGraphicFramePr>
          <p:cNvPr id="5" name="Gráfico 4">
            <a:extLst>
              <a:ext uri="{FF2B5EF4-FFF2-40B4-BE49-F238E27FC236}">
                <a16:creationId xmlns:a16="http://schemas.microsoft.com/office/drawing/2014/main" id="{00000000-0008-0000-0C00-000002000000}"/>
              </a:ext>
            </a:extLst>
          </p:cNvPr>
          <p:cNvGraphicFramePr>
            <a:graphicFrameLocks noGrp="1"/>
          </p:cNvGraphicFramePr>
          <p:nvPr>
            <p:extLst>
              <p:ext uri="{D42A27DB-BD31-4B8C-83A1-F6EECF244321}">
                <p14:modId xmlns:p14="http://schemas.microsoft.com/office/powerpoint/2010/main" val="3975968131"/>
              </p:ext>
            </p:extLst>
          </p:nvPr>
        </p:nvGraphicFramePr>
        <p:xfrm>
          <a:off x="239684" y="1021661"/>
          <a:ext cx="8136862" cy="5320567"/>
        </p:xfrm>
        <a:graphic>
          <a:graphicData uri="http://schemas.openxmlformats.org/drawingml/2006/chart">
            <c:chart xmlns:c="http://schemas.openxmlformats.org/drawingml/2006/chart" xmlns:r="http://schemas.openxmlformats.org/officeDocument/2006/relationships" r:id="rId3"/>
          </a:graphicData>
        </a:graphic>
      </p:graphicFrame>
      <p:sp>
        <p:nvSpPr>
          <p:cNvPr id="4" name="CaixaDeTexto 3">
            <a:extLst>
              <a:ext uri="{FF2B5EF4-FFF2-40B4-BE49-F238E27FC236}">
                <a16:creationId xmlns:a16="http://schemas.microsoft.com/office/drawing/2014/main" id="{3D5C9EB4-84E2-29E8-977F-58213BA27771}"/>
              </a:ext>
            </a:extLst>
          </p:cNvPr>
          <p:cNvSpPr txBox="1"/>
          <p:nvPr/>
        </p:nvSpPr>
        <p:spPr>
          <a:xfrm>
            <a:off x="4146243" y="1505004"/>
            <a:ext cx="3342535" cy="1431161"/>
          </a:xfrm>
          <a:prstGeom prst="rect">
            <a:avLst/>
          </a:prstGeom>
          <a:noFill/>
        </p:spPr>
        <p:txBody>
          <a:bodyPr wrap="square" rtlCol="0">
            <a:spAutoFit/>
          </a:bodyPr>
          <a:lstStyle/>
          <a:p>
            <a:pPr>
              <a:spcAft>
                <a:spcPts val="600"/>
              </a:spcAft>
            </a:pPr>
            <a:r>
              <a:rPr lang="pt-BR" dirty="0">
                <a:latin typeface="Segoe UI" panose="020B0502040204020203" pitchFamily="34" charset="0"/>
                <a:cs typeface="Segoe UI" panose="020B0502040204020203" pitchFamily="34" charset="0"/>
              </a:rPr>
              <a:t>Total de acidentes liquidados:</a:t>
            </a:r>
          </a:p>
          <a:p>
            <a:pPr marL="285750" indent="-285750">
              <a:spcAft>
                <a:spcPts val="600"/>
              </a:spcAft>
              <a:buFont typeface="Arial" panose="020B0604020202020204" pitchFamily="34" charset="0"/>
              <a:buChar char="•"/>
            </a:pPr>
            <a:r>
              <a:rPr lang="pt-BR" dirty="0">
                <a:latin typeface="Segoe UI" panose="020B0502040204020203" pitchFamily="34" charset="0"/>
                <a:cs typeface="Segoe UI" panose="020B0502040204020203" pitchFamily="34" charset="0"/>
              </a:rPr>
              <a:t>2021 – 594.019</a:t>
            </a:r>
          </a:p>
          <a:p>
            <a:pPr marL="285750" indent="-285750">
              <a:spcAft>
                <a:spcPts val="600"/>
              </a:spcAft>
              <a:buFont typeface="Arial" panose="020B0604020202020204" pitchFamily="34" charset="0"/>
              <a:buChar char="•"/>
            </a:pPr>
            <a:r>
              <a:rPr lang="pt-BR" dirty="0">
                <a:latin typeface="Segoe UI" panose="020B0502040204020203" pitchFamily="34" charset="0"/>
                <a:cs typeface="Segoe UI" panose="020B0502040204020203" pitchFamily="34" charset="0"/>
              </a:rPr>
              <a:t>2022 – 670.420</a:t>
            </a:r>
          </a:p>
          <a:p>
            <a:pPr marL="285750" indent="-285750">
              <a:spcAft>
                <a:spcPts val="600"/>
              </a:spcAft>
              <a:buFont typeface="Arial" panose="020B0604020202020204" pitchFamily="34" charset="0"/>
              <a:buChar char="•"/>
            </a:pPr>
            <a:r>
              <a:rPr lang="pt-BR" dirty="0">
                <a:latin typeface="Segoe UI" panose="020B0502040204020203" pitchFamily="34" charset="0"/>
                <a:cs typeface="Segoe UI" panose="020B0502040204020203" pitchFamily="34" charset="0"/>
              </a:rPr>
              <a:t>2023 – 742.137</a:t>
            </a:r>
          </a:p>
        </p:txBody>
      </p:sp>
      <p:sp>
        <p:nvSpPr>
          <p:cNvPr id="7" name="CaixaDeTexto 6">
            <a:extLst>
              <a:ext uri="{FF2B5EF4-FFF2-40B4-BE49-F238E27FC236}">
                <a16:creationId xmlns:a16="http://schemas.microsoft.com/office/drawing/2014/main" id="{0EE08A4F-EE1E-5E76-2BD0-520B22237416}"/>
              </a:ext>
            </a:extLst>
          </p:cNvPr>
          <p:cNvSpPr txBox="1"/>
          <p:nvPr/>
        </p:nvSpPr>
        <p:spPr>
          <a:xfrm>
            <a:off x="142029" y="6388379"/>
            <a:ext cx="8136862" cy="276999"/>
          </a:xfrm>
          <a:prstGeom prst="rect">
            <a:avLst/>
          </a:prstGeom>
          <a:noFill/>
        </p:spPr>
        <p:txBody>
          <a:bodyPr wrap="square" rtlCol="0">
            <a:spAutoFit/>
          </a:bodyPr>
          <a:lstStyle/>
          <a:p>
            <a:r>
              <a:rPr lang="pt-BR" sz="1200" dirty="0">
                <a:latin typeface="Segoe UI" panose="020B0502040204020203" pitchFamily="34" charset="0"/>
                <a:cs typeface="Segoe UI" panose="020B0502040204020203" pitchFamily="34" charset="0"/>
              </a:rPr>
              <a:t>Valores de 2022 atualizados, valores de 2023 sujeitos a revisão posterior.</a:t>
            </a:r>
          </a:p>
        </p:txBody>
      </p:sp>
    </p:spTree>
    <p:extLst>
      <p:ext uri="{BB962C8B-B14F-4D97-AF65-F5344CB8AC3E}">
        <p14:creationId xmlns:p14="http://schemas.microsoft.com/office/powerpoint/2010/main" val="35774165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FBB0E89C-10EC-4BCB-A265-B068E26E90A1}"/>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Acidentes do Trabalho Liquidados em 2023 por Consequência</a:t>
            </a:r>
          </a:p>
        </p:txBody>
      </p:sp>
      <p:sp>
        <p:nvSpPr>
          <p:cNvPr id="4" name="Retângulo 3">
            <a:extLst>
              <a:ext uri="{FF2B5EF4-FFF2-40B4-BE49-F238E27FC236}">
                <a16:creationId xmlns:a16="http://schemas.microsoft.com/office/drawing/2014/main" id="{F54DCB03-FD89-38BF-0ECF-DEADFD7AE3DB}"/>
              </a:ext>
            </a:extLst>
          </p:cNvPr>
          <p:cNvSpPr/>
          <p:nvPr/>
        </p:nvSpPr>
        <p:spPr>
          <a:xfrm>
            <a:off x="9103220" y="1025232"/>
            <a:ext cx="2849096" cy="3795341"/>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 maior parte dos acidentes do trabalho liquidados resultam em afastamento de até 15 dias, quase dois terços dos casos. Em seguida vem aqueles que requer apenas assistência médica, um em cada quatro casos.</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Juntos responderam por 87,9% dos acidentes liquidados em 2023.</a:t>
            </a:r>
          </a:p>
        </p:txBody>
      </p:sp>
      <p:graphicFrame>
        <p:nvGraphicFramePr>
          <p:cNvPr id="3" name="Gráfico 2">
            <a:extLst>
              <a:ext uri="{FF2B5EF4-FFF2-40B4-BE49-F238E27FC236}">
                <a16:creationId xmlns:a16="http://schemas.microsoft.com/office/drawing/2014/main" id="{00000000-0008-0000-0900-000002000000}"/>
              </a:ext>
            </a:extLst>
          </p:cNvPr>
          <p:cNvGraphicFramePr>
            <a:graphicFrameLocks noGrp="1"/>
          </p:cNvGraphicFramePr>
          <p:nvPr>
            <p:extLst>
              <p:ext uri="{D42A27DB-BD31-4B8C-83A1-F6EECF244321}">
                <p14:modId xmlns:p14="http://schemas.microsoft.com/office/powerpoint/2010/main" val="1018149837"/>
              </p:ext>
            </p:extLst>
          </p:nvPr>
        </p:nvGraphicFramePr>
        <p:xfrm>
          <a:off x="239684" y="1025231"/>
          <a:ext cx="8527479" cy="540934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534007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049C80-C9E0-A8A5-2130-EFBB26B396A6}"/>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323C3FD9-7E41-6082-590A-D1FCE0661680}"/>
              </a:ext>
            </a:extLst>
          </p:cNvPr>
          <p:cNvSpPr>
            <a:spLocks noGrp="1"/>
          </p:cNvSpPr>
          <p:nvPr>
            <p:ph type="title"/>
          </p:nvPr>
        </p:nvSpPr>
        <p:spPr>
          <a:xfrm>
            <a:off x="1684020" y="2582545"/>
            <a:ext cx="8823960" cy="1692910"/>
          </a:xfrm>
        </p:spPr>
        <p:txBody>
          <a:bodyPr>
            <a:normAutofit/>
          </a:bodyPr>
          <a:lstStyle/>
          <a:p>
            <a:pPr algn="ctr"/>
            <a:r>
              <a:rPr lang="pt-BR" altLang="pt-BR" sz="4800" dirty="0">
                <a:solidFill>
                  <a:schemeClr val="accent3">
                    <a:lumMod val="50000"/>
                  </a:schemeClr>
                </a:solidFill>
                <a:effectLst>
                  <a:outerShdw blurRad="38100" dist="38100" dir="2700000" algn="tl">
                    <a:srgbClr val="C0C0C0"/>
                  </a:outerShdw>
                </a:effectLst>
              </a:rPr>
              <a:t>INDICADORES DE ACIDENTES DO TRABALHO</a:t>
            </a:r>
          </a:p>
        </p:txBody>
      </p:sp>
    </p:spTree>
    <p:extLst>
      <p:ext uri="{BB962C8B-B14F-4D97-AF65-F5344CB8AC3E}">
        <p14:creationId xmlns:p14="http://schemas.microsoft.com/office/powerpoint/2010/main" val="14689914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9C78E45D-BD74-446D-9F27-F14D7FDACBCF}"/>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Indicadores de Acidentes do Trabalho – 2017 a 2023</a:t>
            </a:r>
          </a:p>
        </p:txBody>
      </p:sp>
      <p:sp>
        <p:nvSpPr>
          <p:cNvPr id="3" name="Retângulo 2">
            <a:extLst>
              <a:ext uri="{FF2B5EF4-FFF2-40B4-BE49-F238E27FC236}">
                <a16:creationId xmlns:a16="http://schemas.microsoft.com/office/drawing/2014/main" id="{C08D71DA-5B2C-9125-AD00-475A93774EC5}"/>
              </a:ext>
            </a:extLst>
          </p:cNvPr>
          <p:cNvSpPr/>
          <p:nvPr/>
        </p:nvSpPr>
        <p:spPr>
          <a:xfrm>
            <a:off x="9557360" y="1106280"/>
            <a:ext cx="2394956" cy="4461168"/>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 taxa de doenças ocupacionais continua apresentando tendência de queda, mas ainda superior ao período anterior a 2020.</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 incidência de incapacidade temporária vem crescendo desde 2020 e atingiu o valor máximo do período em 2023.</a:t>
            </a:r>
          </a:p>
        </p:txBody>
      </p:sp>
      <p:pic>
        <p:nvPicPr>
          <p:cNvPr id="8" name="Imagem 7">
            <a:extLst>
              <a:ext uri="{FF2B5EF4-FFF2-40B4-BE49-F238E27FC236}">
                <a16:creationId xmlns:a16="http://schemas.microsoft.com/office/drawing/2014/main" id="{0BFD8457-A6B5-10D0-8C1D-903F0A6104FA}"/>
              </a:ext>
            </a:extLst>
          </p:cNvPr>
          <p:cNvPicPr>
            <a:picLocks noChangeAspect="1"/>
          </p:cNvPicPr>
          <p:nvPr/>
        </p:nvPicPr>
        <p:blipFill>
          <a:blip r:embed="rId3"/>
          <a:stretch>
            <a:fillRect/>
          </a:stretch>
        </p:blipFill>
        <p:spPr>
          <a:xfrm>
            <a:off x="239684" y="1106280"/>
            <a:ext cx="9120991" cy="5240865"/>
          </a:xfrm>
          <a:prstGeom prst="rect">
            <a:avLst/>
          </a:prstGeom>
        </p:spPr>
      </p:pic>
    </p:spTree>
    <p:extLst>
      <p:ext uri="{BB962C8B-B14F-4D97-AF65-F5344CB8AC3E}">
        <p14:creationId xmlns:p14="http://schemas.microsoft.com/office/powerpoint/2010/main" val="4113757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9C78E45D-BD74-446D-9F27-F14D7FDACBCF}"/>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Indicadores de Acidentes do Trabalho – 2017 a 2023</a:t>
            </a:r>
          </a:p>
        </p:txBody>
      </p:sp>
      <p:sp>
        <p:nvSpPr>
          <p:cNvPr id="4" name="Retângulo 3">
            <a:extLst>
              <a:ext uri="{FF2B5EF4-FFF2-40B4-BE49-F238E27FC236}">
                <a16:creationId xmlns:a16="http://schemas.microsoft.com/office/drawing/2014/main" id="{1B9C58A8-FE94-A36E-4B30-67CCB2E3E076}"/>
              </a:ext>
            </a:extLst>
          </p:cNvPr>
          <p:cNvSpPr/>
          <p:nvPr/>
        </p:nvSpPr>
        <p:spPr>
          <a:xfrm>
            <a:off x="9014443" y="1025232"/>
            <a:ext cx="2849096" cy="3333704"/>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É preocupante a elevação da taxa de mortalidade, que manteve-se estável até 2020 e apresentou salto no período de 2021 a 2023. </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Taxa de letalidade, após crescimento entre 2020 e 2022, voltou em 2023 ao nível do período de 2017 a 2019.</a:t>
            </a:r>
          </a:p>
        </p:txBody>
      </p:sp>
      <p:pic>
        <p:nvPicPr>
          <p:cNvPr id="3" name="Imagem 2">
            <a:extLst>
              <a:ext uri="{FF2B5EF4-FFF2-40B4-BE49-F238E27FC236}">
                <a16:creationId xmlns:a16="http://schemas.microsoft.com/office/drawing/2014/main" id="{0E77457C-C062-2398-6A59-5A7E1202FE87}"/>
              </a:ext>
            </a:extLst>
          </p:cNvPr>
          <p:cNvPicPr>
            <a:picLocks noChangeAspect="1"/>
          </p:cNvPicPr>
          <p:nvPr/>
        </p:nvPicPr>
        <p:blipFill>
          <a:blip r:embed="rId3"/>
          <a:stretch>
            <a:fillRect/>
          </a:stretch>
        </p:blipFill>
        <p:spPr>
          <a:xfrm>
            <a:off x="719078" y="1025232"/>
            <a:ext cx="7883384" cy="5270027"/>
          </a:xfrm>
          <a:prstGeom prst="rect">
            <a:avLst/>
          </a:prstGeom>
        </p:spPr>
      </p:pic>
    </p:spTree>
    <p:extLst>
      <p:ext uri="{BB962C8B-B14F-4D97-AF65-F5344CB8AC3E}">
        <p14:creationId xmlns:p14="http://schemas.microsoft.com/office/powerpoint/2010/main" val="13006129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93BE17-8EC4-4FDD-B12F-37A797A0C20D}"/>
              </a:ext>
            </a:extLst>
          </p:cNvPr>
          <p:cNvSpPr>
            <a:spLocks noGrp="1"/>
          </p:cNvSpPr>
          <p:nvPr>
            <p:ph type="title"/>
          </p:nvPr>
        </p:nvSpPr>
        <p:spPr>
          <a:xfrm>
            <a:off x="462280" y="3001010"/>
            <a:ext cx="11267440" cy="855979"/>
          </a:xfrm>
        </p:spPr>
        <p:txBody>
          <a:bodyPr>
            <a:normAutofit/>
          </a:bodyPr>
          <a:lstStyle/>
          <a:p>
            <a:pPr algn="ctr"/>
            <a:r>
              <a:rPr lang="pt-BR" altLang="pt-BR" sz="4800" dirty="0">
                <a:solidFill>
                  <a:schemeClr val="accent4">
                    <a:lumMod val="50000"/>
                  </a:schemeClr>
                </a:solidFill>
                <a:effectLst>
                  <a:outerShdw blurRad="38100" dist="38100" dir="2700000" algn="tl">
                    <a:srgbClr val="C0C0C0"/>
                  </a:outerShdw>
                </a:effectLst>
              </a:rPr>
              <a:t>Acesso às Publicações do AEAT</a:t>
            </a:r>
            <a:endParaRPr lang="pt-BR" sz="4800" dirty="0">
              <a:solidFill>
                <a:schemeClr val="accent4">
                  <a:lumMod val="50000"/>
                </a:schemeClr>
              </a:solidFill>
            </a:endParaRPr>
          </a:p>
        </p:txBody>
      </p:sp>
    </p:spTree>
    <p:extLst>
      <p:ext uri="{BB962C8B-B14F-4D97-AF65-F5344CB8AC3E}">
        <p14:creationId xmlns:p14="http://schemas.microsoft.com/office/powerpoint/2010/main" val="41104773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609600" y="1300995"/>
            <a:ext cx="10972800" cy="523297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fontScale="92500" lnSpcReduction="10000"/>
          </a:bodyPr>
          <a:lstStyle/>
          <a:p>
            <a:pPr>
              <a:spcAft>
                <a:spcPts val="1200"/>
              </a:spcAft>
              <a:defRPr/>
            </a:pPr>
            <a:r>
              <a:rPr lang="pt-BR" sz="2800" dirty="0">
                <a:solidFill>
                  <a:schemeClr val="accent1">
                    <a:lumMod val="75000"/>
                  </a:schemeClr>
                </a:solidFill>
                <a:latin typeface="Calibri" panose="020F0502020204030204" pitchFamily="34" charset="0"/>
                <a:cs typeface="Arial" panose="020B0604020202020204" pitchFamily="34" charset="0"/>
              </a:rPr>
              <a:t>Disponíveis no portal dos Anuários da Previdência Social</a:t>
            </a:r>
          </a:p>
          <a:p>
            <a:pPr marL="457200" indent="-457200">
              <a:spcAft>
                <a:spcPts val="12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De 2008 a 2018 em versão PDF;</a:t>
            </a:r>
          </a:p>
          <a:p>
            <a:pPr marL="457200" indent="-457200">
              <a:spcAft>
                <a:spcPts val="12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De 2019 a 2023 em versão </a:t>
            </a:r>
            <a:r>
              <a:rPr lang="pt-BR" sz="2800" i="1" dirty="0">
                <a:solidFill>
                  <a:schemeClr val="accent1">
                    <a:lumMod val="75000"/>
                  </a:schemeClr>
                </a:solidFill>
                <a:latin typeface="Calibri" panose="020F0502020204030204" pitchFamily="34" charset="0"/>
                <a:cs typeface="Arial" panose="020B0604020202020204" pitchFamily="34" charset="0"/>
              </a:rPr>
              <a:t>online</a:t>
            </a:r>
            <a:r>
              <a:rPr lang="pt-BR" sz="2800" dirty="0">
                <a:solidFill>
                  <a:schemeClr val="accent1">
                    <a:lumMod val="75000"/>
                  </a:schemeClr>
                </a:solidFill>
                <a:latin typeface="Calibri" panose="020F0502020204030204" pitchFamily="34" charset="0"/>
                <a:cs typeface="Arial" panose="020B0604020202020204" pitchFamily="34" charset="0"/>
              </a:rPr>
              <a:t>;</a:t>
            </a:r>
          </a:p>
          <a:p>
            <a:pPr marL="457200" indent="-457200">
              <a:spcAft>
                <a:spcPts val="12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Tabelas Excel em todo o período de 2008 a 2023;</a:t>
            </a:r>
          </a:p>
          <a:p>
            <a:pPr marL="457200" indent="-457200">
              <a:spcAft>
                <a:spcPts val="12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Infologo AEAT – Base de dados com informações sobre acidentes do trabalho desde 1999.</a:t>
            </a:r>
          </a:p>
          <a:p>
            <a:pPr>
              <a:spcBef>
                <a:spcPts val="1200"/>
              </a:spcBef>
              <a:spcAft>
                <a:spcPts val="1200"/>
              </a:spcAft>
              <a:defRPr/>
            </a:pPr>
            <a:r>
              <a:rPr lang="pt-BR" sz="2800" dirty="0">
                <a:solidFill>
                  <a:schemeClr val="accent1">
                    <a:lumMod val="75000"/>
                  </a:schemeClr>
                </a:solidFill>
                <a:latin typeface="Calibri" panose="020F0502020204030204" pitchFamily="34" charset="0"/>
                <a:cs typeface="Arial" panose="020B0604020202020204" pitchFamily="34" charset="0"/>
              </a:rPr>
              <a:t>Links de Acesso: </a:t>
            </a:r>
          </a:p>
          <a:p>
            <a:pPr>
              <a:spcAft>
                <a:spcPts val="1200"/>
              </a:spcAft>
              <a:defRPr/>
            </a:pPr>
            <a:r>
              <a:rPr lang="pt-BR" sz="2800" dirty="0">
                <a:solidFill>
                  <a:schemeClr val="accent1">
                    <a:lumMod val="75000"/>
                  </a:schemeClr>
                </a:solidFill>
                <a:latin typeface="Calibri" panose="020F0502020204030204" pitchFamily="34" charset="0"/>
                <a:cs typeface="Arial" panose="020B0604020202020204" pitchFamily="34" charset="0"/>
              </a:rPr>
              <a:t>Anuários </a:t>
            </a:r>
            <a:r>
              <a:rPr lang="pt-BR" sz="2800">
                <a:solidFill>
                  <a:schemeClr val="accent1">
                    <a:lumMod val="75000"/>
                  </a:schemeClr>
                </a:solidFill>
                <a:latin typeface="Calibri" panose="020F0502020204030204" pitchFamily="34" charset="0"/>
                <a:cs typeface="Arial" panose="020B0604020202020204" pitchFamily="34" charset="0"/>
              </a:rPr>
              <a:t>- https://www.gov.br/previdencia/pt-br/assuntos/previdencia-social/Dados-estatisticos-previdencia-social-e-inss</a:t>
            </a:r>
            <a:endParaRPr lang="pt-BR" sz="2800" dirty="0">
              <a:solidFill>
                <a:schemeClr val="accent1">
                  <a:lumMod val="75000"/>
                </a:schemeClr>
              </a:solidFill>
              <a:latin typeface="Calibri" panose="020F0502020204030204" pitchFamily="34" charset="0"/>
              <a:cs typeface="Arial" panose="020B0604020202020204" pitchFamily="34" charset="0"/>
            </a:endParaRPr>
          </a:p>
          <a:p>
            <a:pPr>
              <a:spcAft>
                <a:spcPts val="1200"/>
              </a:spcAft>
              <a:defRPr/>
            </a:pPr>
            <a:r>
              <a:rPr lang="pt-BR" sz="2800" dirty="0" err="1">
                <a:solidFill>
                  <a:schemeClr val="accent1">
                    <a:lumMod val="75000"/>
                  </a:schemeClr>
                </a:solidFill>
                <a:latin typeface="Calibri" panose="020F0502020204030204" pitchFamily="34" charset="0"/>
                <a:cs typeface="Arial" panose="020B0604020202020204" pitchFamily="34" charset="0"/>
              </a:rPr>
              <a:t>Infologo</a:t>
            </a:r>
            <a:r>
              <a:rPr lang="pt-BR" sz="2800" dirty="0">
                <a:solidFill>
                  <a:schemeClr val="accent1">
                    <a:lumMod val="75000"/>
                  </a:schemeClr>
                </a:solidFill>
                <a:latin typeface="Calibri" panose="020F0502020204030204" pitchFamily="34" charset="0"/>
                <a:cs typeface="Arial" panose="020B0604020202020204" pitchFamily="34" charset="0"/>
              </a:rPr>
              <a:t> - http://www3.dataprev.gov.br/aeat/inicio.htm</a:t>
            </a:r>
          </a:p>
        </p:txBody>
      </p:sp>
      <p:sp>
        <p:nvSpPr>
          <p:cNvPr id="6" name="Título 1">
            <a:extLst>
              <a:ext uri="{FF2B5EF4-FFF2-40B4-BE49-F238E27FC236}">
                <a16:creationId xmlns:a16="http://schemas.microsoft.com/office/drawing/2014/main" id="{E8937117-4039-4270-9358-A73C2A2BC404}"/>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Acesso ao Anuário Estatístico de Acidentes do Trabalho</a:t>
            </a:r>
          </a:p>
        </p:txBody>
      </p:sp>
    </p:spTree>
    <p:extLst>
      <p:ext uri="{BB962C8B-B14F-4D97-AF65-F5344CB8AC3E}">
        <p14:creationId xmlns:p14="http://schemas.microsoft.com/office/powerpoint/2010/main" val="1432901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93BE17-8EC4-4FDD-B12F-37A797A0C20D}"/>
              </a:ext>
            </a:extLst>
          </p:cNvPr>
          <p:cNvSpPr>
            <a:spLocks noGrp="1"/>
          </p:cNvSpPr>
          <p:nvPr>
            <p:ph type="title"/>
          </p:nvPr>
        </p:nvSpPr>
        <p:spPr>
          <a:xfrm>
            <a:off x="462280" y="2301239"/>
            <a:ext cx="11267440" cy="855979"/>
          </a:xfrm>
        </p:spPr>
        <p:txBody>
          <a:bodyPr>
            <a:normAutofit/>
          </a:bodyPr>
          <a:lstStyle/>
          <a:p>
            <a:pPr algn="ctr"/>
            <a:r>
              <a:rPr lang="pt-BR" altLang="pt-BR" sz="4800" dirty="0">
                <a:solidFill>
                  <a:schemeClr val="accent3">
                    <a:lumMod val="50000"/>
                  </a:schemeClr>
                </a:solidFill>
                <a:effectLst>
                  <a:outerShdw blurRad="38100" dist="38100" dir="2700000" algn="tl">
                    <a:srgbClr val="C0C0C0"/>
                  </a:outerShdw>
                </a:effectLst>
              </a:rPr>
              <a:t>Obrigado A todos!</a:t>
            </a:r>
            <a:endParaRPr lang="pt-BR" sz="4800" dirty="0">
              <a:solidFill>
                <a:schemeClr val="accent3">
                  <a:lumMod val="50000"/>
                </a:schemeClr>
              </a:solidFill>
            </a:endParaRPr>
          </a:p>
        </p:txBody>
      </p:sp>
      <p:sp>
        <p:nvSpPr>
          <p:cNvPr id="3" name="Retângulo 2">
            <a:extLst>
              <a:ext uri="{FF2B5EF4-FFF2-40B4-BE49-F238E27FC236}">
                <a16:creationId xmlns:a16="http://schemas.microsoft.com/office/drawing/2014/main" id="{7C0D9A0C-EA46-4DE4-A109-7D7D7501DE85}"/>
              </a:ext>
            </a:extLst>
          </p:cNvPr>
          <p:cNvSpPr/>
          <p:nvPr/>
        </p:nvSpPr>
        <p:spPr>
          <a:xfrm>
            <a:off x="462280" y="4935220"/>
            <a:ext cx="9272271" cy="1692771"/>
          </a:xfrm>
          <a:prstGeom prst="rect">
            <a:avLst/>
          </a:prstGeom>
          <a:effectLst>
            <a:innerShdw blurRad="63500" dist="50800">
              <a:prstClr val="black">
                <a:alpha val="50000"/>
              </a:prstClr>
            </a:innerShdw>
          </a:effectLst>
        </p:spPr>
        <p:txBody>
          <a:bodyPr wrap="square">
            <a:spAutoFit/>
          </a:bodyPr>
          <a:lstStyle/>
          <a:p>
            <a:r>
              <a:rPr lang="pt-BR" altLang="pt-BR" sz="3200" b="1" dirty="0">
                <a:solidFill>
                  <a:schemeClr val="accent1">
                    <a:lumMod val="75000"/>
                  </a:schemeClr>
                </a:solidFill>
                <a:cs typeface="Times New Roman" panose="02020603050405020304" pitchFamily="18" charset="0"/>
              </a:rPr>
              <a:t>ALEXANDRE ZIOLI FERNANDES</a:t>
            </a:r>
          </a:p>
          <a:p>
            <a:r>
              <a:rPr lang="pt-BR" altLang="pt-BR" sz="2400" b="1" dirty="0">
                <a:solidFill>
                  <a:schemeClr val="accent1">
                    <a:lumMod val="75000"/>
                  </a:schemeClr>
                </a:solidFill>
                <a:cs typeface="Times New Roman" panose="02020603050405020304" pitchFamily="18" charset="0"/>
              </a:rPr>
              <a:t>Coordenador </a:t>
            </a:r>
            <a:r>
              <a:rPr lang="pt-BR" altLang="pt-BR" sz="2400" b="1">
                <a:solidFill>
                  <a:schemeClr val="accent1">
                    <a:lumMod val="75000"/>
                  </a:schemeClr>
                </a:solidFill>
                <a:cs typeface="Times New Roman" panose="02020603050405020304" pitchFamily="18" charset="0"/>
              </a:rPr>
              <a:t>de Estatística e Atuária</a:t>
            </a:r>
            <a:endParaRPr lang="pt-BR" altLang="pt-BR" sz="2400" b="1" dirty="0">
              <a:solidFill>
                <a:schemeClr val="accent1">
                  <a:lumMod val="75000"/>
                </a:schemeClr>
              </a:solidFill>
              <a:cs typeface="Times New Roman" panose="02020603050405020304" pitchFamily="18" charset="0"/>
            </a:endParaRPr>
          </a:p>
          <a:p>
            <a:r>
              <a:rPr lang="pt-BR" altLang="pt-BR" sz="2400" dirty="0">
                <a:solidFill>
                  <a:schemeClr val="accent1">
                    <a:lumMod val="75000"/>
                  </a:schemeClr>
                </a:solidFill>
                <a:cs typeface="Times New Roman" panose="02020603050405020304" pitchFamily="18" charset="0"/>
                <a:sym typeface="Wingdings" panose="05000000000000000000" pitchFamily="2" charset="2"/>
              </a:rPr>
              <a:t> +55 61 2021-5245</a:t>
            </a:r>
            <a:endParaRPr lang="pt-BR" altLang="pt-BR" sz="2400" dirty="0">
              <a:solidFill>
                <a:schemeClr val="accent1">
                  <a:lumMod val="75000"/>
                </a:schemeClr>
              </a:solidFill>
              <a:cs typeface="Times New Roman" panose="02020603050405020304" pitchFamily="18" charset="0"/>
            </a:endParaRPr>
          </a:p>
          <a:p>
            <a:r>
              <a:rPr lang="pt-BR" altLang="pt-BR" sz="2400" dirty="0">
                <a:solidFill>
                  <a:schemeClr val="accent1">
                    <a:lumMod val="75000"/>
                  </a:schemeClr>
                </a:solidFill>
                <a:cs typeface="Times New Roman" panose="02020603050405020304" pitchFamily="18" charset="0"/>
                <a:sym typeface="Wingdings" panose="05000000000000000000" pitchFamily="2" charset="2"/>
              </a:rPr>
              <a:t> alexandre.fernandes@previdencia.gov.br</a:t>
            </a:r>
            <a:endParaRPr lang="pt-BR" altLang="pt-BR" sz="2400" dirty="0">
              <a:solidFill>
                <a:schemeClr val="accent1">
                  <a:lumMod val="75000"/>
                </a:schemeClr>
              </a:solidFill>
              <a:cs typeface="Times New Roman" panose="02020603050405020304" pitchFamily="18" charset="0"/>
            </a:endParaRPr>
          </a:p>
        </p:txBody>
      </p:sp>
    </p:spTree>
    <p:extLst>
      <p:ext uri="{BB962C8B-B14F-4D97-AF65-F5344CB8AC3E}">
        <p14:creationId xmlns:p14="http://schemas.microsoft.com/office/powerpoint/2010/main" val="1308789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93BE17-8EC4-4FDD-B12F-37A797A0C20D}"/>
              </a:ext>
            </a:extLst>
          </p:cNvPr>
          <p:cNvSpPr>
            <a:spLocks noGrp="1"/>
          </p:cNvSpPr>
          <p:nvPr>
            <p:ph type="title"/>
          </p:nvPr>
        </p:nvSpPr>
        <p:spPr>
          <a:xfrm>
            <a:off x="1684020" y="2582545"/>
            <a:ext cx="8823960" cy="1692910"/>
          </a:xfrm>
        </p:spPr>
        <p:txBody>
          <a:bodyPr>
            <a:normAutofit/>
          </a:bodyPr>
          <a:lstStyle/>
          <a:p>
            <a:pPr algn="ctr"/>
            <a:r>
              <a:rPr lang="pt-BR" altLang="pt-BR" sz="4800" dirty="0">
                <a:solidFill>
                  <a:schemeClr val="accent3">
                    <a:lumMod val="50000"/>
                  </a:schemeClr>
                </a:solidFill>
                <a:effectLst>
                  <a:outerShdw blurRad="38100" dist="38100" dir="2700000" algn="tl">
                    <a:srgbClr val="C0C0C0"/>
                  </a:outerShdw>
                </a:effectLst>
              </a:rPr>
              <a:t>Estatísticas DE ACIDENTES DO TRABALHO</a:t>
            </a:r>
          </a:p>
        </p:txBody>
      </p:sp>
    </p:spTree>
    <p:extLst>
      <p:ext uri="{BB962C8B-B14F-4D97-AF65-F5344CB8AC3E}">
        <p14:creationId xmlns:p14="http://schemas.microsoft.com/office/powerpoint/2010/main" val="3367403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3D9ED7-E62B-126E-7C38-797332B3E12E}"/>
            </a:ext>
          </a:extLst>
        </p:cNvPr>
        <p:cNvGrpSpPr/>
        <p:nvPr/>
      </p:nvGrpSpPr>
      <p:grpSpPr>
        <a:xfrm>
          <a:off x="0" y="0"/>
          <a:ext cx="0" cy="0"/>
          <a:chOff x="0" y="0"/>
          <a:chExt cx="0" cy="0"/>
        </a:xfrm>
      </p:grpSpPr>
      <p:sp>
        <p:nvSpPr>
          <p:cNvPr id="8" name="Retângulo 7">
            <a:extLst>
              <a:ext uri="{FF2B5EF4-FFF2-40B4-BE49-F238E27FC236}">
                <a16:creationId xmlns:a16="http://schemas.microsoft.com/office/drawing/2014/main" id="{98ABAADA-E1D7-CDA8-C8DA-06C2F0949C95}"/>
              </a:ext>
            </a:extLst>
          </p:cNvPr>
          <p:cNvSpPr/>
          <p:nvPr/>
        </p:nvSpPr>
        <p:spPr>
          <a:xfrm>
            <a:off x="8667344" y="1276517"/>
            <a:ext cx="3284971" cy="4877119"/>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Ao longo de dez anos houve:</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Retorno ao nível de acidentes do trabalho de 2013</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Aumento na quantidade de acidentes com CAT registrada em 87,8 mil</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Queda na quantidade de acidentes sem CAT em 80,7 mil</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Apesar do aumento, a quantidade relativa de acidentes com CAT sobre média de vínculos em 2023 (15,5 por mil) foi inferior ao observado em 2013 (16,9 por mil).</a:t>
            </a:r>
          </a:p>
        </p:txBody>
      </p:sp>
      <p:sp>
        <p:nvSpPr>
          <p:cNvPr id="10" name="Título 1">
            <a:extLst>
              <a:ext uri="{FF2B5EF4-FFF2-40B4-BE49-F238E27FC236}">
                <a16:creationId xmlns:a16="http://schemas.microsoft.com/office/drawing/2014/main" id="{496B24D5-1DCF-3034-6298-0A08DBF97465}"/>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pPr algn="l" fontAlgn="b"/>
            <a:r>
              <a:rPr lang="pt-BR" sz="2800" b="1" i="0" u="none" strike="noStrike" dirty="0">
                <a:solidFill>
                  <a:srgbClr val="1F497D"/>
                </a:solidFill>
                <a:effectLst/>
                <a:latin typeface="Segoe UI" panose="020B0502040204020203" pitchFamily="34" charset="0"/>
              </a:rPr>
              <a:t>Acidentes do Trabalho Com e Sem CAT Emitida – 2013 a 2023</a:t>
            </a:r>
          </a:p>
        </p:txBody>
      </p:sp>
      <p:graphicFrame>
        <p:nvGraphicFramePr>
          <p:cNvPr id="3" name="Tabela 2">
            <a:extLst>
              <a:ext uri="{FF2B5EF4-FFF2-40B4-BE49-F238E27FC236}">
                <a16:creationId xmlns:a16="http://schemas.microsoft.com/office/drawing/2014/main" id="{EE0A0294-7CE6-33C7-224D-CFDA186344C4}"/>
              </a:ext>
            </a:extLst>
          </p:cNvPr>
          <p:cNvGraphicFramePr>
            <a:graphicFrameLocks noGrp="1"/>
          </p:cNvGraphicFramePr>
          <p:nvPr>
            <p:extLst>
              <p:ext uri="{D42A27DB-BD31-4B8C-83A1-F6EECF244321}">
                <p14:modId xmlns:p14="http://schemas.microsoft.com/office/powerpoint/2010/main" val="2653288177"/>
              </p:ext>
            </p:extLst>
          </p:nvPr>
        </p:nvGraphicFramePr>
        <p:xfrm>
          <a:off x="239684" y="1445269"/>
          <a:ext cx="8202980" cy="4539616"/>
        </p:xfrm>
        <a:graphic>
          <a:graphicData uri="http://schemas.openxmlformats.org/drawingml/2006/table">
            <a:tbl>
              <a:tblPr/>
              <a:tblGrid>
                <a:gridCol w="1173206">
                  <a:extLst>
                    <a:ext uri="{9D8B030D-6E8A-4147-A177-3AD203B41FA5}">
                      <a16:colId xmlns:a16="http://schemas.microsoft.com/office/drawing/2014/main" val="3825169596"/>
                    </a:ext>
                  </a:extLst>
                </a:gridCol>
                <a:gridCol w="1173206">
                  <a:extLst>
                    <a:ext uri="{9D8B030D-6E8A-4147-A177-3AD203B41FA5}">
                      <a16:colId xmlns:a16="http://schemas.microsoft.com/office/drawing/2014/main" val="94123858"/>
                    </a:ext>
                  </a:extLst>
                </a:gridCol>
                <a:gridCol w="1173206">
                  <a:extLst>
                    <a:ext uri="{9D8B030D-6E8A-4147-A177-3AD203B41FA5}">
                      <a16:colId xmlns:a16="http://schemas.microsoft.com/office/drawing/2014/main" val="1038155724"/>
                    </a:ext>
                  </a:extLst>
                </a:gridCol>
                <a:gridCol w="1173206">
                  <a:extLst>
                    <a:ext uri="{9D8B030D-6E8A-4147-A177-3AD203B41FA5}">
                      <a16:colId xmlns:a16="http://schemas.microsoft.com/office/drawing/2014/main" val="523541561"/>
                    </a:ext>
                  </a:extLst>
                </a:gridCol>
                <a:gridCol w="1173206">
                  <a:extLst>
                    <a:ext uri="{9D8B030D-6E8A-4147-A177-3AD203B41FA5}">
                      <a16:colId xmlns:a16="http://schemas.microsoft.com/office/drawing/2014/main" val="2384160871"/>
                    </a:ext>
                  </a:extLst>
                </a:gridCol>
                <a:gridCol w="1163744">
                  <a:extLst>
                    <a:ext uri="{9D8B030D-6E8A-4147-A177-3AD203B41FA5}">
                      <a16:colId xmlns:a16="http://schemas.microsoft.com/office/drawing/2014/main" val="3243744737"/>
                    </a:ext>
                  </a:extLst>
                </a:gridCol>
                <a:gridCol w="1173206">
                  <a:extLst>
                    <a:ext uri="{9D8B030D-6E8A-4147-A177-3AD203B41FA5}">
                      <a16:colId xmlns:a16="http://schemas.microsoft.com/office/drawing/2014/main" val="2953758643"/>
                    </a:ext>
                  </a:extLst>
                </a:gridCol>
              </a:tblGrid>
              <a:tr h="298544">
                <a:tc rowSpan="2">
                  <a:txBody>
                    <a:bodyPr/>
                    <a:lstStyle/>
                    <a:p>
                      <a:pPr algn="ctr" fontAlgn="ctr"/>
                      <a:r>
                        <a:rPr lang="pt-BR" sz="1200" b="0" i="0" u="none" strike="noStrike" dirty="0">
                          <a:solidFill>
                            <a:srgbClr val="1F497D"/>
                          </a:solidFill>
                          <a:effectLst/>
                          <a:latin typeface="Segoe UI" panose="020B0502040204020203" pitchFamily="34" charset="0"/>
                        </a:rPr>
                        <a:t>Ano</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rowSpan="2">
                  <a:txBody>
                    <a:bodyPr/>
                    <a:lstStyle/>
                    <a:p>
                      <a:pPr algn="ctr" fontAlgn="ctr"/>
                      <a:r>
                        <a:rPr lang="pt-BR" sz="1200" b="0" i="0" u="none" strike="noStrike" dirty="0">
                          <a:solidFill>
                            <a:srgbClr val="1F497D"/>
                          </a:solidFill>
                          <a:effectLst/>
                          <a:latin typeface="Segoe UI" panose="020B0502040204020203" pitchFamily="34" charset="0"/>
                        </a:rPr>
                        <a:t>Total</a:t>
                      </a:r>
                      <a:br>
                        <a:rPr lang="pt-BR" sz="1200" b="0" i="0" u="none" strike="noStrike" dirty="0">
                          <a:solidFill>
                            <a:srgbClr val="1F497D"/>
                          </a:solidFill>
                          <a:effectLst/>
                          <a:latin typeface="Segoe UI" panose="020B0502040204020203" pitchFamily="34" charset="0"/>
                        </a:rPr>
                      </a:br>
                      <a:r>
                        <a:rPr lang="pt-BR" sz="1200" b="0" i="0" u="none" strike="noStrike" dirty="0">
                          <a:solidFill>
                            <a:srgbClr val="1F497D"/>
                          </a:solidFill>
                          <a:effectLst/>
                          <a:latin typeface="Segoe UI" panose="020B0502040204020203" pitchFamily="34" charset="0"/>
                        </a:rPr>
                        <a:t>Geral</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gridSpan="4">
                  <a:txBody>
                    <a:bodyPr/>
                    <a:lstStyle/>
                    <a:p>
                      <a:pPr algn="ctr" fontAlgn="ctr"/>
                      <a:r>
                        <a:rPr lang="pt-BR" sz="1200" b="0" i="0" u="none" strike="noStrike" dirty="0">
                          <a:solidFill>
                            <a:srgbClr val="000000"/>
                          </a:solidFill>
                          <a:effectLst/>
                          <a:latin typeface="Segoe UI" panose="020B0502040204020203" pitchFamily="34" charset="0"/>
                        </a:rPr>
                        <a:t>Com CAT</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hMerge="1">
                  <a:txBody>
                    <a:bodyPr/>
                    <a:lstStyle/>
                    <a:p>
                      <a:endParaRPr lang="pt-BR"/>
                    </a:p>
                  </a:txBody>
                  <a:tcPr/>
                </a:tc>
                <a:tc hMerge="1">
                  <a:txBody>
                    <a:bodyPr/>
                    <a:lstStyle/>
                    <a:p>
                      <a:endParaRPr lang="pt-BR"/>
                    </a:p>
                  </a:txBody>
                  <a:tcPr/>
                </a:tc>
                <a:tc hMerge="1">
                  <a:txBody>
                    <a:bodyPr/>
                    <a:lstStyle/>
                    <a:p>
                      <a:endParaRPr lang="pt-BR"/>
                    </a:p>
                  </a:txBody>
                  <a:tcPr/>
                </a:tc>
                <a:tc rowSpan="2">
                  <a:txBody>
                    <a:bodyPr/>
                    <a:lstStyle/>
                    <a:p>
                      <a:pPr algn="ctr" fontAlgn="ctr"/>
                      <a:r>
                        <a:rPr lang="pt-BR" sz="1200" b="0" i="0" u="none" strike="noStrike" dirty="0">
                          <a:solidFill>
                            <a:srgbClr val="1F497D"/>
                          </a:solidFill>
                          <a:effectLst/>
                          <a:latin typeface="Segoe UI" panose="020B0502040204020203" pitchFamily="34" charset="0"/>
                        </a:rPr>
                        <a:t>Total</a:t>
                      </a:r>
                      <a:br>
                        <a:rPr lang="pt-BR" sz="1200" b="0" i="0" u="none" strike="noStrike" dirty="0">
                          <a:solidFill>
                            <a:srgbClr val="1F497D"/>
                          </a:solidFill>
                          <a:effectLst/>
                          <a:latin typeface="Segoe UI" panose="020B0502040204020203" pitchFamily="34" charset="0"/>
                        </a:rPr>
                      </a:br>
                      <a:r>
                        <a:rPr lang="pt-BR" sz="1200" b="0" i="0" u="none" strike="noStrike" dirty="0">
                          <a:solidFill>
                            <a:srgbClr val="1F497D"/>
                          </a:solidFill>
                          <a:effectLst/>
                          <a:latin typeface="Segoe UI" panose="020B0502040204020203" pitchFamily="34" charset="0"/>
                        </a:rPr>
                        <a:t>Sem CAT</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extLst>
                  <a:ext uri="{0D108BD9-81ED-4DB2-BD59-A6C34878D82A}">
                    <a16:rowId xmlns:a16="http://schemas.microsoft.com/office/drawing/2014/main" val="370218243"/>
                  </a:ext>
                </a:extLst>
              </a:tr>
              <a:tr h="597088">
                <a:tc vMerge="1">
                  <a:txBody>
                    <a:bodyPr/>
                    <a:lstStyle/>
                    <a:p>
                      <a:endParaRPr lang="pt-BR"/>
                    </a:p>
                  </a:txBody>
                  <a:tcPr/>
                </a:tc>
                <a:tc vMerge="1">
                  <a:txBody>
                    <a:bodyPr/>
                    <a:lstStyle/>
                    <a:p>
                      <a:endParaRPr lang="pt-BR"/>
                    </a:p>
                  </a:txBody>
                  <a:tcPr/>
                </a:tc>
                <a:tc>
                  <a:txBody>
                    <a:bodyPr/>
                    <a:lstStyle/>
                    <a:p>
                      <a:pPr algn="ctr" fontAlgn="ctr"/>
                      <a:r>
                        <a:rPr lang="pt-BR" sz="1200" b="0" i="0" u="none" strike="noStrike" dirty="0">
                          <a:solidFill>
                            <a:srgbClr val="1F497D"/>
                          </a:solidFill>
                          <a:effectLst/>
                          <a:latin typeface="Segoe UI" panose="020B0502040204020203" pitchFamily="34" charset="0"/>
                        </a:rPr>
                        <a:t>Total</a:t>
                      </a:r>
                      <a:br>
                        <a:rPr lang="pt-BR" sz="1200" b="0" i="0" u="none" strike="noStrike" dirty="0">
                          <a:solidFill>
                            <a:srgbClr val="1F497D"/>
                          </a:solidFill>
                          <a:effectLst/>
                          <a:latin typeface="Segoe UI" panose="020B0502040204020203" pitchFamily="34" charset="0"/>
                        </a:rPr>
                      </a:br>
                      <a:r>
                        <a:rPr lang="pt-BR" sz="1200" b="0" i="0" u="none" strike="noStrike" dirty="0">
                          <a:solidFill>
                            <a:srgbClr val="1F497D"/>
                          </a:solidFill>
                          <a:effectLst/>
                          <a:latin typeface="Segoe UI" panose="020B0502040204020203" pitchFamily="34" charset="0"/>
                        </a:rPr>
                        <a:t>Com CAT</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fontAlgn="ctr"/>
                      <a:r>
                        <a:rPr lang="pt-BR" sz="1200" b="0" i="0" u="none" strike="noStrike" dirty="0">
                          <a:solidFill>
                            <a:srgbClr val="000000"/>
                          </a:solidFill>
                          <a:effectLst/>
                          <a:latin typeface="Segoe UI" panose="020B0502040204020203" pitchFamily="34" charset="0"/>
                        </a:rPr>
                        <a:t>Típico</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fontAlgn="ctr"/>
                      <a:r>
                        <a:rPr lang="pt-BR" sz="1200" b="0" i="0" u="none" strike="noStrike">
                          <a:solidFill>
                            <a:srgbClr val="000000"/>
                          </a:solidFill>
                          <a:effectLst/>
                          <a:latin typeface="Segoe UI" panose="020B0502040204020203" pitchFamily="34" charset="0"/>
                        </a:rPr>
                        <a:t>Trajeto</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fontAlgn="ctr"/>
                      <a:r>
                        <a:rPr lang="pt-BR" sz="1200" b="0" i="0" u="none" strike="noStrike" dirty="0">
                          <a:solidFill>
                            <a:srgbClr val="000000"/>
                          </a:solidFill>
                          <a:effectLst/>
                          <a:latin typeface="Segoe UI" panose="020B0502040204020203" pitchFamily="34" charset="0"/>
                        </a:rPr>
                        <a:t>Doença do Trabalho</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vMerge="1">
                  <a:txBody>
                    <a:bodyPr/>
                    <a:lstStyle/>
                    <a:p>
                      <a:endParaRPr lang="pt-BR"/>
                    </a:p>
                  </a:txBody>
                  <a:tcPr/>
                </a:tc>
                <a:extLst>
                  <a:ext uri="{0D108BD9-81ED-4DB2-BD59-A6C34878D82A}">
                    <a16:rowId xmlns:a16="http://schemas.microsoft.com/office/drawing/2014/main" val="1460056795"/>
                  </a:ext>
                </a:extLst>
              </a:tr>
              <a:tr h="298544">
                <a:tc>
                  <a:txBody>
                    <a:bodyPr/>
                    <a:lstStyle/>
                    <a:p>
                      <a:pPr algn="ctr" fontAlgn="ctr"/>
                      <a:r>
                        <a:rPr lang="pt-BR" sz="1200" b="0" i="0" u="none" strike="noStrike">
                          <a:solidFill>
                            <a:srgbClr val="1F497D"/>
                          </a:solidFill>
                          <a:effectLst/>
                          <a:latin typeface="Segoe UI" panose="020B0502040204020203" pitchFamily="34" charset="0"/>
                        </a:rPr>
                        <a:t>2013</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725.664</a:t>
                      </a:r>
                    </a:p>
                  </a:txBody>
                  <a:tcPr marL="0" marR="85725"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563.704</a:t>
                      </a:r>
                    </a:p>
                  </a:txBody>
                  <a:tcPr marL="0" marR="85725"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200" b="0" i="0" u="none" strike="noStrike" dirty="0">
                          <a:solidFill>
                            <a:srgbClr val="000000"/>
                          </a:solidFill>
                          <a:effectLst/>
                          <a:latin typeface="Segoe UI" panose="020B0502040204020203" pitchFamily="34" charset="0"/>
                        </a:rPr>
                        <a:t>434.339</a:t>
                      </a:r>
                    </a:p>
                  </a:txBody>
                  <a:tcPr marL="0" marR="85725"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200" b="0" i="0" u="none" strike="noStrike" dirty="0">
                          <a:solidFill>
                            <a:srgbClr val="000000"/>
                          </a:solidFill>
                          <a:effectLst/>
                          <a:latin typeface="Segoe UI" panose="020B0502040204020203" pitchFamily="34" charset="0"/>
                        </a:rPr>
                        <a:t>112.183</a:t>
                      </a:r>
                    </a:p>
                  </a:txBody>
                  <a:tcPr marL="0" marR="85725"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17.182</a:t>
                      </a:r>
                    </a:p>
                  </a:txBody>
                  <a:tcPr marL="0" marR="85725"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200" b="0" i="0" u="none" strike="noStrike" dirty="0">
                          <a:solidFill>
                            <a:srgbClr val="1F497D"/>
                          </a:solidFill>
                          <a:effectLst/>
                          <a:latin typeface="Segoe UI" panose="020B0502040204020203" pitchFamily="34" charset="0"/>
                        </a:rPr>
                        <a:t>161.960</a:t>
                      </a:r>
                    </a:p>
                  </a:txBody>
                  <a:tcPr marL="0" marR="85725"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755255422"/>
                  </a:ext>
                </a:extLst>
              </a:tr>
              <a:tr h="298544">
                <a:tc>
                  <a:txBody>
                    <a:bodyPr/>
                    <a:lstStyle/>
                    <a:p>
                      <a:pPr algn="ctr" fontAlgn="ctr"/>
                      <a:r>
                        <a:rPr lang="pt-BR" sz="1200" b="0" i="0" u="none" strike="noStrike">
                          <a:solidFill>
                            <a:srgbClr val="1F497D"/>
                          </a:solidFill>
                          <a:effectLst/>
                          <a:latin typeface="Segoe UI" panose="020B0502040204020203" pitchFamily="34" charset="0"/>
                        </a:rPr>
                        <a:t>2014</a:t>
                      </a:r>
                    </a:p>
                  </a:txBody>
                  <a:tcPr marL="0" marR="0" marT="0" marB="0" anchor="ctr">
                    <a:lnL>
                      <a:noFill/>
                    </a:lnL>
                    <a:lnR>
                      <a:noFill/>
                    </a:lnR>
                    <a:lnT>
                      <a:noFill/>
                    </a:lnT>
                    <a:lnB>
                      <a:noFill/>
                    </a:lnB>
                    <a:solidFill>
                      <a:srgbClr val="EEECE1"/>
                    </a:solidFill>
                  </a:tcPr>
                </a:tc>
                <a:tc>
                  <a:txBody>
                    <a:bodyPr/>
                    <a:lstStyle/>
                    <a:p>
                      <a:pPr algn="r" fontAlgn="ctr"/>
                      <a:r>
                        <a:rPr lang="pt-BR" sz="1200" b="0" i="0" u="none" strike="noStrike" dirty="0">
                          <a:solidFill>
                            <a:srgbClr val="1F497D"/>
                          </a:solidFill>
                          <a:effectLst/>
                          <a:latin typeface="Segoe UI" panose="020B0502040204020203" pitchFamily="34" charset="0"/>
                        </a:rPr>
                        <a:t>712.302</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1F497D"/>
                          </a:solidFill>
                          <a:effectLst/>
                          <a:latin typeface="Segoe UI" panose="020B0502040204020203" pitchFamily="34" charset="0"/>
                        </a:rPr>
                        <a:t>564.283</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000000"/>
                          </a:solidFill>
                          <a:effectLst/>
                          <a:latin typeface="Segoe UI" panose="020B0502040204020203" pitchFamily="34" charset="0"/>
                        </a:rPr>
                        <a:t>430.454</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000000"/>
                          </a:solidFill>
                          <a:effectLst/>
                          <a:latin typeface="Segoe UI" panose="020B0502040204020203" pitchFamily="34" charset="0"/>
                        </a:rPr>
                        <a:t>116.230</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000000"/>
                          </a:solidFill>
                          <a:effectLst/>
                          <a:latin typeface="Segoe UI" panose="020B0502040204020203" pitchFamily="34" charset="0"/>
                        </a:rPr>
                        <a:t>17.599</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dirty="0">
                          <a:solidFill>
                            <a:srgbClr val="1F497D"/>
                          </a:solidFill>
                          <a:effectLst/>
                          <a:latin typeface="Segoe UI" panose="020B0502040204020203" pitchFamily="34" charset="0"/>
                        </a:rPr>
                        <a:t>148.019</a:t>
                      </a:r>
                    </a:p>
                  </a:txBody>
                  <a:tcPr marL="0" marR="85725" marT="0" marB="0" anchor="ctr">
                    <a:lnL>
                      <a:noFill/>
                    </a:lnL>
                    <a:lnR>
                      <a:noFill/>
                    </a:lnR>
                    <a:lnT>
                      <a:noFill/>
                    </a:lnT>
                    <a:lnB>
                      <a:noFill/>
                    </a:lnB>
                    <a:solidFill>
                      <a:srgbClr val="EEECE1"/>
                    </a:solidFill>
                  </a:tcPr>
                </a:tc>
                <a:extLst>
                  <a:ext uri="{0D108BD9-81ED-4DB2-BD59-A6C34878D82A}">
                    <a16:rowId xmlns:a16="http://schemas.microsoft.com/office/drawing/2014/main" val="3728981337"/>
                  </a:ext>
                </a:extLst>
              </a:tr>
              <a:tr h="298544">
                <a:tc>
                  <a:txBody>
                    <a:bodyPr/>
                    <a:lstStyle/>
                    <a:p>
                      <a:pPr algn="ctr" fontAlgn="ctr"/>
                      <a:r>
                        <a:rPr lang="pt-BR" sz="1200" b="0" i="0" u="none" strike="noStrike">
                          <a:solidFill>
                            <a:srgbClr val="1F497D"/>
                          </a:solidFill>
                          <a:effectLst/>
                          <a:latin typeface="Segoe UI" panose="020B0502040204020203" pitchFamily="34" charset="0"/>
                        </a:rPr>
                        <a:t>2015</a:t>
                      </a:r>
                    </a:p>
                  </a:txBody>
                  <a:tcPr marL="0" marR="0" marT="0" marB="0" anchor="ctr">
                    <a:lnL>
                      <a:noFill/>
                    </a:lnL>
                    <a:lnR>
                      <a:noFill/>
                    </a:lnR>
                    <a:lnT>
                      <a:noFill/>
                    </a:lnT>
                    <a:lnB>
                      <a:noFill/>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622.379</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507.753</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dirty="0">
                          <a:solidFill>
                            <a:srgbClr val="000000"/>
                          </a:solidFill>
                          <a:effectLst/>
                          <a:latin typeface="Segoe UI" panose="020B0502040204020203" pitchFamily="34" charset="0"/>
                        </a:rPr>
                        <a:t>385.646</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dirty="0">
                          <a:solidFill>
                            <a:srgbClr val="000000"/>
                          </a:solidFill>
                          <a:effectLst/>
                          <a:latin typeface="Segoe UI" panose="020B0502040204020203" pitchFamily="34" charset="0"/>
                        </a:rPr>
                        <a:t>106.721</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15.386</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dirty="0">
                          <a:solidFill>
                            <a:srgbClr val="1F497D"/>
                          </a:solidFill>
                          <a:effectLst/>
                          <a:latin typeface="Segoe UI" panose="020B0502040204020203" pitchFamily="34" charset="0"/>
                        </a:rPr>
                        <a:t>114.626</a:t>
                      </a:r>
                    </a:p>
                  </a:txBody>
                  <a:tcPr marL="0" marR="85725" marT="0" marB="0" anchor="ctr">
                    <a:lnL>
                      <a:noFill/>
                    </a:lnL>
                    <a:lnR>
                      <a:noFill/>
                    </a:lnR>
                    <a:lnT>
                      <a:noFill/>
                    </a:lnT>
                    <a:lnB>
                      <a:noFill/>
                    </a:lnB>
                    <a:solidFill>
                      <a:srgbClr val="FFFFFF"/>
                    </a:solidFill>
                  </a:tcPr>
                </a:tc>
                <a:extLst>
                  <a:ext uri="{0D108BD9-81ED-4DB2-BD59-A6C34878D82A}">
                    <a16:rowId xmlns:a16="http://schemas.microsoft.com/office/drawing/2014/main" val="1741583085"/>
                  </a:ext>
                </a:extLst>
              </a:tr>
              <a:tr h="298544">
                <a:tc>
                  <a:txBody>
                    <a:bodyPr/>
                    <a:lstStyle/>
                    <a:p>
                      <a:pPr algn="ctr" fontAlgn="ctr"/>
                      <a:r>
                        <a:rPr lang="pt-BR" sz="1200" b="0" i="0" u="none" strike="noStrike">
                          <a:solidFill>
                            <a:srgbClr val="1F497D"/>
                          </a:solidFill>
                          <a:effectLst/>
                          <a:latin typeface="Segoe UI" panose="020B0502040204020203" pitchFamily="34" charset="0"/>
                        </a:rPr>
                        <a:t>2016</a:t>
                      </a:r>
                    </a:p>
                  </a:txBody>
                  <a:tcPr marL="0" marR="0" marT="0" marB="0" anchor="ctr">
                    <a:lnL>
                      <a:noFill/>
                    </a:lnL>
                    <a:lnR>
                      <a:noFill/>
                    </a:lnR>
                    <a:lnT>
                      <a:noFill/>
                    </a:lnT>
                    <a:lnB>
                      <a:noFill/>
                    </a:lnB>
                    <a:solidFill>
                      <a:srgbClr val="EEECE1"/>
                    </a:solidFill>
                  </a:tcPr>
                </a:tc>
                <a:tc>
                  <a:txBody>
                    <a:bodyPr/>
                    <a:lstStyle/>
                    <a:p>
                      <a:pPr algn="r" fontAlgn="ctr"/>
                      <a:r>
                        <a:rPr lang="pt-BR" sz="1200" b="0" i="0" u="none" strike="noStrike">
                          <a:solidFill>
                            <a:srgbClr val="1F497D"/>
                          </a:solidFill>
                          <a:effectLst/>
                          <a:latin typeface="Segoe UI" panose="020B0502040204020203" pitchFamily="34" charset="0"/>
                        </a:rPr>
                        <a:t>585.626</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1F497D"/>
                          </a:solidFill>
                          <a:effectLst/>
                          <a:latin typeface="Segoe UI" panose="020B0502040204020203" pitchFamily="34" charset="0"/>
                        </a:rPr>
                        <a:t>478.039</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000000"/>
                          </a:solidFill>
                          <a:effectLst/>
                          <a:latin typeface="Segoe UI" panose="020B0502040204020203" pitchFamily="34" charset="0"/>
                        </a:rPr>
                        <a:t>355.560</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dirty="0">
                          <a:solidFill>
                            <a:srgbClr val="000000"/>
                          </a:solidFill>
                          <a:effectLst/>
                          <a:latin typeface="Segoe UI" panose="020B0502040204020203" pitchFamily="34" charset="0"/>
                        </a:rPr>
                        <a:t>108.552</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000000"/>
                          </a:solidFill>
                          <a:effectLst/>
                          <a:latin typeface="Segoe UI" panose="020B0502040204020203" pitchFamily="34" charset="0"/>
                        </a:rPr>
                        <a:t>13.927</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1F497D"/>
                          </a:solidFill>
                          <a:effectLst/>
                          <a:latin typeface="Segoe UI" panose="020B0502040204020203" pitchFamily="34" charset="0"/>
                        </a:rPr>
                        <a:t>107.587</a:t>
                      </a:r>
                    </a:p>
                  </a:txBody>
                  <a:tcPr marL="0" marR="85725" marT="0" marB="0" anchor="ctr">
                    <a:lnL>
                      <a:noFill/>
                    </a:lnL>
                    <a:lnR>
                      <a:noFill/>
                    </a:lnR>
                    <a:lnT>
                      <a:noFill/>
                    </a:lnT>
                    <a:lnB>
                      <a:noFill/>
                    </a:lnB>
                    <a:solidFill>
                      <a:srgbClr val="EEECE1"/>
                    </a:solidFill>
                  </a:tcPr>
                </a:tc>
                <a:extLst>
                  <a:ext uri="{0D108BD9-81ED-4DB2-BD59-A6C34878D82A}">
                    <a16:rowId xmlns:a16="http://schemas.microsoft.com/office/drawing/2014/main" val="1883400434"/>
                  </a:ext>
                </a:extLst>
              </a:tr>
              <a:tr h="298544">
                <a:tc>
                  <a:txBody>
                    <a:bodyPr/>
                    <a:lstStyle/>
                    <a:p>
                      <a:pPr algn="ctr" fontAlgn="ctr"/>
                      <a:r>
                        <a:rPr lang="pt-BR" sz="1200" b="0" i="0" u="none" strike="noStrike">
                          <a:solidFill>
                            <a:srgbClr val="1F497D"/>
                          </a:solidFill>
                          <a:effectLst/>
                          <a:latin typeface="Segoe UI" panose="020B0502040204020203" pitchFamily="34" charset="0"/>
                        </a:rPr>
                        <a:t>2017</a:t>
                      </a:r>
                    </a:p>
                  </a:txBody>
                  <a:tcPr marL="0" marR="0" marT="0" marB="0" anchor="ctr">
                    <a:lnL>
                      <a:noFill/>
                    </a:lnL>
                    <a:lnR>
                      <a:noFill/>
                    </a:lnR>
                    <a:lnT>
                      <a:noFill/>
                    </a:lnT>
                    <a:lnB>
                      <a:noFill/>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557.626</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453.839</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341.700</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dirty="0">
                          <a:solidFill>
                            <a:srgbClr val="000000"/>
                          </a:solidFill>
                          <a:effectLst/>
                          <a:latin typeface="Segoe UI" panose="020B0502040204020203" pitchFamily="34" charset="0"/>
                        </a:rPr>
                        <a:t>101.156</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10.983</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103.787</a:t>
                      </a:r>
                    </a:p>
                  </a:txBody>
                  <a:tcPr marL="0" marR="85725" marT="0" marB="0" anchor="ctr">
                    <a:lnL>
                      <a:noFill/>
                    </a:lnL>
                    <a:lnR>
                      <a:noFill/>
                    </a:lnR>
                    <a:lnT>
                      <a:noFill/>
                    </a:lnT>
                    <a:lnB>
                      <a:noFill/>
                    </a:lnB>
                    <a:solidFill>
                      <a:srgbClr val="FFFFFF"/>
                    </a:solidFill>
                  </a:tcPr>
                </a:tc>
                <a:extLst>
                  <a:ext uri="{0D108BD9-81ED-4DB2-BD59-A6C34878D82A}">
                    <a16:rowId xmlns:a16="http://schemas.microsoft.com/office/drawing/2014/main" val="3112359826"/>
                  </a:ext>
                </a:extLst>
              </a:tr>
              <a:tr h="298544">
                <a:tc>
                  <a:txBody>
                    <a:bodyPr/>
                    <a:lstStyle/>
                    <a:p>
                      <a:pPr algn="ctr" fontAlgn="ctr"/>
                      <a:r>
                        <a:rPr lang="pt-BR" sz="1200" b="0" i="0" u="none" strike="noStrike">
                          <a:solidFill>
                            <a:srgbClr val="1F497D"/>
                          </a:solidFill>
                          <a:effectLst/>
                          <a:latin typeface="Segoe UI" panose="020B0502040204020203" pitchFamily="34" charset="0"/>
                        </a:rPr>
                        <a:t>2018</a:t>
                      </a:r>
                    </a:p>
                  </a:txBody>
                  <a:tcPr marL="0" marR="0" marT="0" marB="0" anchor="ctr">
                    <a:lnL>
                      <a:noFill/>
                    </a:lnL>
                    <a:lnR>
                      <a:noFill/>
                    </a:lnR>
                    <a:lnT>
                      <a:noFill/>
                    </a:lnT>
                    <a:lnB>
                      <a:noFill/>
                    </a:lnB>
                    <a:solidFill>
                      <a:srgbClr val="EEECE1"/>
                    </a:solidFill>
                  </a:tcPr>
                </a:tc>
                <a:tc>
                  <a:txBody>
                    <a:bodyPr/>
                    <a:lstStyle/>
                    <a:p>
                      <a:pPr algn="r" fontAlgn="ctr"/>
                      <a:r>
                        <a:rPr lang="pt-BR" sz="1200" b="0" i="0" u="none" strike="noStrike">
                          <a:solidFill>
                            <a:srgbClr val="1F497D"/>
                          </a:solidFill>
                          <a:effectLst/>
                          <a:latin typeface="Segoe UI" panose="020B0502040204020203" pitchFamily="34" charset="0"/>
                        </a:rPr>
                        <a:t>586.017</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1F497D"/>
                          </a:solidFill>
                          <a:effectLst/>
                          <a:latin typeface="Segoe UI" panose="020B0502040204020203" pitchFamily="34" charset="0"/>
                        </a:rPr>
                        <a:t>481.993</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000000"/>
                          </a:solidFill>
                          <a:effectLst/>
                          <a:latin typeface="Segoe UI" panose="020B0502040204020203" pitchFamily="34" charset="0"/>
                        </a:rPr>
                        <a:t>363.314</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dirty="0">
                          <a:solidFill>
                            <a:srgbClr val="000000"/>
                          </a:solidFill>
                          <a:effectLst/>
                          <a:latin typeface="Segoe UI" panose="020B0502040204020203" pitchFamily="34" charset="0"/>
                        </a:rPr>
                        <a:t>108.082</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dirty="0">
                          <a:solidFill>
                            <a:srgbClr val="000000"/>
                          </a:solidFill>
                          <a:effectLst/>
                          <a:latin typeface="Segoe UI" panose="020B0502040204020203" pitchFamily="34" charset="0"/>
                        </a:rPr>
                        <a:t>10.597</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dirty="0">
                          <a:solidFill>
                            <a:srgbClr val="1F497D"/>
                          </a:solidFill>
                          <a:effectLst/>
                          <a:latin typeface="Segoe UI" panose="020B0502040204020203" pitchFamily="34" charset="0"/>
                        </a:rPr>
                        <a:t>104.024</a:t>
                      </a:r>
                    </a:p>
                  </a:txBody>
                  <a:tcPr marL="0" marR="85725" marT="0" marB="0" anchor="ctr">
                    <a:lnL>
                      <a:noFill/>
                    </a:lnL>
                    <a:lnR>
                      <a:noFill/>
                    </a:lnR>
                    <a:lnT>
                      <a:noFill/>
                    </a:lnT>
                    <a:lnB>
                      <a:noFill/>
                    </a:lnB>
                    <a:solidFill>
                      <a:srgbClr val="EEECE1"/>
                    </a:solidFill>
                  </a:tcPr>
                </a:tc>
                <a:extLst>
                  <a:ext uri="{0D108BD9-81ED-4DB2-BD59-A6C34878D82A}">
                    <a16:rowId xmlns:a16="http://schemas.microsoft.com/office/drawing/2014/main" val="2760135231"/>
                  </a:ext>
                </a:extLst>
              </a:tr>
              <a:tr h="298544">
                <a:tc>
                  <a:txBody>
                    <a:bodyPr/>
                    <a:lstStyle/>
                    <a:p>
                      <a:pPr algn="ctr" fontAlgn="ctr"/>
                      <a:r>
                        <a:rPr lang="pt-BR" sz="1200" b="0" i="0" u="none" strike="noStrike">
                          <a:solidFill>
                            <a:srgbClr val="1F497D"/>
                          </a:solidFill>
                          <a:effectLst/>
                          <a:latin typeface="Segoe UI" panose="020B0502040204020203" pitchFamily="34" charset="0"/>
                        </a:rPr>
                        <a:t>2019</a:t>
                      </a:r>
                    </a:p>
                  </a:txBody>
                  <a:tcPr marL="0" marR="0" marT="0" marB="0" anchor="ctr">
                    <a:lnL>
                      <a:noFill/>
                    </a:lnL>
                    <a:lnR>
                      <a:noFill/>
                    </a:lnR>
                    <a:lnT>
                      <a:noFill/>
                    </a:lnT>
                    <a:lnB>
                      <a:noFill/>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586.857</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487.739</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375.300</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102.405</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dirty="0">
                          <a:solidFill>
                            <a:srgbClr val="000000"/>
                          </a:solidFill>
                          <a:effectLst/>
                          <a:latin typeface="Segoe UI" panose="020B0502040204020203" pitchFamily="34" charset="0"/>
                        </a:rPr>
                        <a:t>10.034</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dirty="0">
                          <a:solidFill>
                            <a:srgbClr val="1F497D"/>
                          </a:solidFill>
                          <a:effectLst/>
                          <a:latin typeface="Segoe UI" panose="020B0502040204020203" pitchFamily="34" charset="0"/>
                        </a:rPr>
                        <a:t>99.118</a:t>
                      </a:r>
                    </a:p>
                  </a:txBody>
                  <a:tcPr marL="0" marR="85725" marT="0" marB="0" anchor="ctr">
                    <a:lnL>
                      <a:noFill/>
                    </a:lnL>
                    <a:lnR>
                      <a:noFill/>
                    </a:lnR>
                    <a:lnT>
                      <a:noFill/>
                    </a:lnT>
                    <a:lnB>
                      <a:noFill/>
                    </a:lnB>
                    <a:solidFill>
                      <a:srgbClr val="FFFFFF"/>
                    </a:solidFill>
                  </a:tcPr>
                </a:tc>
                <a:extLst>
                  <a:ext uri="{0D108BD9-81ED-4DB2-BD59-A6C34878D82A}">
                    <a16:rowId xmlns:a16="http://schemas.microsoft.com/office/drawing/2014/main" val="3375375328"/>
                  </a:ext>
                </a:extLst>
              </a:tr>
              <a:tr h="298544">
                <a:tc>
                  <a:txBody>
                    <a:bodyPr/>
                    <a:lstStyle/>
                    <a:p>
                      <a:pPr algn="ctr" fontAlgn="ctr"/>
                      <a:r>
                        <a:rPr lang="pt-BR" sz="1200" b="0" i="0" u="none" strike="noStrike">
                          <a:solidFill>
                            <a:srgbClr val="1F497D"/>
                          </a:solidFill>
                          <a:effectLst/>
                          <a:latin typeface="Segoe UI" panose="020B0502040204020203" pitchFamily="34" charset="0"/>
                        </a:rPr>
                        <a:t>2020</a:t>
                      </a:r>
                    </a:p>
                  </a:txBody>
                  <a:tcPr marL="0" marR="0" marT="0" marB="0" anchor="ctr">
                    <a:lnL>
                      <a:noFill/>
                    </a:lnL>
                    <a:lnR>
                      <a:noFill/>
                    </a:lnR>
                    <a:lnT>
                      <a:noFill/>
                    </a:lnT>
                    <a:lnB>
                      <a:noFill/>
                    </a:lnB>
                    <a:solidFill>
                      <a:srgbClr val="EEECE1"/>
                    </a:solidFill>
                  </a:tcPr>
                </a:tc>
                <a:tc>
                  <a:txBody>
                    <a:bodyPr/>
                    <a:lstStyle/>
                    <a:p>
                      <a:pPr algn="r" fontAlgn="ctr"/>
                      <a:r>
                        <a:rPr lang="pt-BR" sz="1200" b="0" i="0" u="none" strike="noStrike">
                          <a:solidFill>
                            <a:srgbClr val="1F497D"/>
                          </a:solidFill>
                          <a:effectLst/>
                          <a:latin typeface="Segoe UI" panose="020B0502040204020203" pitchFamily="34" charset="0"/>
                        </a:rPr>
                        <a:t>465.772</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1F497D"/>
                          </a:solidFill>
                          <a:effectLst/>
                          <a:latin typeface="Segoe UI" panose="020B0502040204020203" pitchFamily="34" charset="0"/>
                        </a:rPr>
                        <a:t>417.492</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000000"/>
                          </a:solidFill>
                          <a:effectLst/>
                          <a:latin typeface="Segoe UI" panose="020B0502040204020203" pitchFamily="34" charset="0"/>
                        </a:rPr>
                        <a:t>322.903</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000000"/>
                          </a:solidFill>
                          <a:effectLst/>
                          <a:latin typeface="Segoe UI" panose="020B0502040204020203" pitchFamily="34" charset="0"/>
                        </a:rPr>
                        <a:t>61.014</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dirty="0">
                          <a:solidFill>
                            <a:srgbClr val="000000"/>
                          </a:solidFill>
                          <a:effectLst/>
                          <a:latin typeface="Segoe UI" panose="020B0502040204020203" pitchFamily="34" charset="0"/>
                        </a:rPr>
                        <a:t>33.575</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dirty="0">
                          <a:solidFill>
                            <a:srgbClr val="1F497D"/>
                          </a:solidFill>
                          <a:effectLst/>
                          <a:latin typeface="Segoe UI" panose="020B0502040204020203" pitchFamily="34" charset="0"/>
                        </a:rPr>
                        <a:t>48.280</a:t>
                      </a:r>
                    </a:p>
                  </a:txBody>
                  <a:tcPr marL="0" marR="85725" marT="0" marB="0" anchor="ctr">
                    <a:lnL>
                      <a:noFill/>
                    </a:lnL>
                    <a:lnR>
                      <a:noFill/>
                    </a:lnR>
                    <a:lnT>
                      <a:noFill/>
                    </a:lnT>
                    <a:lnB>
                      <a:noFill/>
                    </a:lnB>
                    <a:solidFill>
                      <a:srgbClr val="EEECE1"/>
                    </a:solidFill>
                  </a:tcPr>
                </a:tc>
                <a:extLst>
                  <a:ext uri="{0D108BD9-81ED-4DB2-BD59-A6C34878D82A}">
                    <a16:rowId xmlns:a16="http://schemas.microsoft.com/office/drawing/2014/main" val="2798197605"/>
                  </a:ext>
                </a:extLst>
              </a:tr>
              <a:tr h="298544">
                <a:tc>
                  <a:txBody>
                    <a:bodyPr/>
                    <a:lstStyle/>
                    <a:p>
                      <a:pPr algn="ctr" fontAlgn="ctr"/>
                      <a:r>
                        <a:rPr lang="pt-BR" sz="1200" b="0" i="0" u="none" strike="noStrike">
                          <a:solidFill>
                            <a:srgbClr val="1F497D"/>
                          </a:solidFill>
                          <a:effectLst/>
                          <a:latin typeface="Segoe UI" panose="020B0502040204020203" pitchFamily="34" charset="0"/>
                        </a:rPr>
                        <a:t>2021</a:t>
                      </a:r>
                    </a:p>
                  </a:txBody>
                  <a:tcPr marL="0" marR="0" marT="0" marB="0" anchor="ctr">
                    <a:lnL>
                      <a:noFill/>
                    </a:lnL>
                    <a:lnR>
                      <a:noFill/>
                    </a:lnR>
                    <a:lnT>
                      <a:noFill/>
                    </a:lnT>
                    <a:lnB>
                      <a:noFill/>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580.833</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504.814</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379.347</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104.267</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21.200</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dirty="0">
                          <a:solidFill>
                            <a:srgbClr val="1F497D"/>
                          </a:solidFill>
                          <a:effectLst/>
                          <a:latin typeface="Segoe UI" panose="020B0502040204020203" pitchFamily="34" charset="0"/>
                        </a:rPr>
                        <a:t>76.019</a:t>
                      </a:r>
                    </a:p>
                  </a:txBody>
                  <a:tcPr marL="0" marR="85725" marT="0" marB="0" anchor="ctr">
                    <a:lnL>
                      <a:noFill/>
                    </a:lnL>
                    <a:lnR>
                      <a:noFill/>
                    </a:lnR>
                    <a:lnT>
                      <a:noFill/>
                    </a:lnT>
                    <a:lnB>
                      <a:noFill/>
                    </a:lnB>
                    <a:solidFill>
                      <a:srgbClr val="FFFFFF"/>
                    </a:solidFill>
                  </a:tcPr>
                </a:tc>
                <a:extLst>
                  <a:ext uri="{0D108BD9-81ED-4DB2-BD59-A6C34878D82A}">
                    <a16:rowId xmlns:a16="http://schemas.microsoft.com/office/drawing/2014/main" val="979073226"/>
                  </a:ext>
                </a:extLst>
              </a:tr>
              <a:tr h="298544">
                <a:tc>
                  <a:txBody>
                    <a:bodyPr/>
                    <a:lstStyle/>
                    <a:p>
                      <a:pPr algn="ctr" fontAlgn="ctr"/>
                      <a:r>
                        <a:rPr lang="pt-BR" sz="1200" b="0" i="0" u="none" strike="noStrike">
                          <a:solidFill>
                            <a:srgbClr val="1F497D"/>
                          </a:solidFill>
                          <a:effectLst/>
                          <a:latin typeface="Segoe UI" panose="020B0502040204020203" pitchFamily="34" charset="0"/>
                        </a:rPr>
                        <a:t>2022</a:t>
                      </a:r>
                    </a:p>
                  </a:txBody>
                  <a:tcPr marL="0" marR="0" marT="0" marB="0" anchor="ctr">
                    <a:lnL>
                      <a:noFill/>
                    </a:lnL>
                    <a:lnR>
                      <a:noFill/>
                    </a:lnR>
                    <a:lnT>
                      <a:noFill/>
                    </a:lnT>
                    <a:lnB>
                      <a:noFill/>
                    </a:lnB>
                    <a:solidFill>
                      <a:srgbClr val="EEECE1"/>
                    </a:solidFill>
                  </a:tcPr>
                </a:tc>
                <a:tc>
                  <a:txBody>
                    <a:bodyPr/>
                    <a:lstStyle/>
                    <a:p>
                      <a:pPr algn="r" fontAlgn="ctr"/>
                      <a:r>
                        <a:rPr lang="pt-BR" sz="1200" b="0" i="0" u="none" strike="noStrike">
                          <a:solidFill>
                            <a:srgbClr val="1F497D"/>
                          </a:solidFill>
                          <a:effectLst/>
                          <a:latin typeface="Segoe UI" panose="020B0502040204020203" pitchFamily="34" charset="0"/>
                        </a:rPr>
                        <a:t>654.908</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1F497D"/>
                          </a:solidFill>
                          <a:effectLst/>
                          <a:latin typeface="Segoe UI" panose="020B0502040204020203" pitchFamily="34" charset="0"/>
                        </a:rPr>
                        <a:t>567.746</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000000"/>
                          </a:solidFill>
                          <a:effectLst/>
                          <a:latin typeface="Segoe UI" panose="020B0502040204020203" pitchFamily="34" charset="0"/>
                        </a:rPr>
                        <a:t>413.139</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000000"/>
                          </a:solidFill>
                          <a:effectLst/>
                          <a:latin typeface="Segoe UI" panose="020B0502040204020203" pitchFamily="34" charset="0"/>
                        </a:rPr>
                        <a:t>124.829</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000000"/>
                          </a:solidFill>
                          <a:effectLst/>
                          <a:latin typeface="Segoe UI" panose="020B0502040204020203" pitchFamily="34" charset="0"/>
                        </a:rPr>
                        <a:t>29.778</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dirty="0">
                          <a:solidFill>
                            <a:srgbClr val="1F497D"/>
                          </a:solidFill>
                          <a:effectLst/>
                          <a:latin typeface="Segoe UI" panose="020B0502040204020203" pitchFamily="34" charset="0"/>
                        </a:rPr>
                        <a:t>87.162</a:t>
                      </a:r>
                    </a:p>
                  </a:txBody>
                  <a:tcPr marL="0" marR="85725" marT="0" marB="0" anchor="ctr">
                    <a:lnL>
                      <a:noFill/>
                    </a:lnL>
                    <a:lnR>
                      <a:noFill/>
                    </a:lnR>
                    <a:lnT>
                      <a:noFill/>
                    </a:lnT>
                    <a:lnB>
                      <a:noFill/>
                    </a:lnB>
                    <a:solidFill>
                      <a:srgbClr val="EEECE1"/>
                    </a:solidFill>
                  </a:tcPr>
                </a:tc>
                <a:extLst>
                  <a:ext uri="{0D108BD9-81ED-4DB2-BD59-A6C34878D82A}">
                    <a16:rowId xmlns:a16="http://schemas.microsoft.com/office/drawing/2014/main" val="2204412099"/>
                  </a:ext>
                </a:extLst>
              </a:tr>
              <a:tr h="298544">
                <a:tc>
                  <a:txBody>
                    <a:bodyPr/>
                    <a:lstStyle/>
                    <a:p>
                      <a:pPr algn="ctr" fontAlgn="ctr"/>
                      <a:r>
                        <a:rPr lang="pt-BR" sz="1200" b="0" i="0" u="none" strike="noStrike">
                          <a:solidFill>
                            <a:srgbClr val="1F497D"/>
                          </a:solidFill>
                          <a:effectLst/>
                          <a:latin typeface="Segoe UI" panose="020B0502040204020203" pitchFamily="34" charset="0"/>
                        </a:rPr>
                        <a:t>2023</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732.751</a:t>
                      </a:r>
                    </a:p>
                  </a:txBody>
                  <a:tcPr marL="0" marR="85725"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651.476</a:t>
                      </a:r>
                    </a:p>
                  </a:txBody>
                  <a:tcPr marL="0" marR="85725"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483.291</a:t>
                      </a:r>
                    </a:p>
                  </a:txBody>
                  <a:tcPr marL="0" marR="85725"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153.011</a:t>
                      </a:r>
                    </a:p>
                  </a:txBody>
                  <a:tcPr marL="0" marR="85725"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15.174</a:t>
                      </a:r>
                    </a:p>
                  </a:txBody>
                  <a:tcPr marL="0" marR="85725"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200" b="0" i="0" u="none" strike="noStrike" dirty="0">
                          <a:solidFill>
                            <a:srgbClr val="1F497D"/>
                          </a:solidFill>
                          <a:effectLst/>
                          <a:latin typeface="Segoe UI" panose="020B0502040204020203" pitchFamily="34" charset="0"/>
                        </a:rPr>
                        <a:t>81.275</a:t>
                      </a:r>
                    </a:p>
                  </a:txBody>
                  <a:tcPr marL="0" marR="85725"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7421551"/>
                  </a:ext>
                </a:extLst>
              </a:tr>
              <a:tr h="180000">
                <a:tc gridSpan="7">
                  <a:txBody>
                    <a:bodyPr/>
                    <a:lstStyle/>
                    <a:p>
                      <a:pPr algn="l" fontAlgn="b"/>
                      <a:r>
                        <a:rPr lang="pt-BR" sz="900" b="0" i="0" u="none" strike="noStrike" dirty="0">
                          <a:solidFill>
                            <a:srgbClr val="000000"/>
                          </a:solidFill>
                          <a:effectLst/>
                          <a:latin typeface="Calibri" panose="020F0502020204030204" pitchFamily="34" charset="0"/>
                        </a:rPr>
                        <a:t>Fonte: AEAT - Infologo; Elaboração: COESA/CGEET/DRGPS/SRGPS-MPS.</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4150269214"/>
                  </a:ext>
                </a:extLst>
              </a:tr>
              <a:tr h="180000">
                <a:tc gridSpan="7">
                  <a:txBody>
                    <a:bodyPr/>
                    <a:lstStyle/>
                    <a:p>
                      <a:pPr algn="l" fontAlgn="b"/>
                      <a:r>
                        <a:rPr lang="pt-BR" sz="900" b="0" i="0" u="none" strike="noStrike" dirty="0">
                          <a:solidFill>
                            <a:srgbClr val="000000"/>
                          </a:solidFill>
                          <a:effectLst/>
                          <a:latin typeface="Calibri" panose="020F0502020204030204" pitchFamily="34" charset="0"/>
                        </a:rPr>
                        <a:t>[1] Dados de 2022 revisados. Dados de 2023 sujeitos a revisão posterior</a:t>
                      </a:r>
                    </a:p>
                  </a:txBody>
                  <a:tcPr marL="0" marR="0" marT="0" marB="0" anchor="b">
                    <a:lnL>
                      <a:noFill/>
                    </a:lnL>
                    <a:lnR>
                      <a:noFill/>
                    </a:lnR>
                    <a:lnT>
                      <a:noFill/>
                    </a:lnT>
                    <a:lnB>
                      <a:noFill/>
                    </a:lnB>
                    <a:solidFill>
                      <a:srgbClr val="FFFFFF"/>
                    </a:solid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4076395956"/>
                  </a:ext>
                </a:extLst>
              </a:tr>
            </a:tbl>
          </a:graphicData>
        </a:graphic>
      </p:graphicFrame>
    </p:spTree>
    <p:extLst>
      <p:ext uri="{BB962C8B-B14F-4D97-AF65-F5344CB8AC3E}">
        <p14:creationId xmlns:p14="http://schemas.microsoft.com/office/powerpoint/2010/main" val="23997396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400" dirty="0">
                <a:solidFill>
                  <a:srgbClr val="002060"/>
                </a:solidFill>
              </a:rPr>
              <a:t>Quantidade de Acidentes do Trabalho por Situação da CAT - 2013 a 2023</a:t>
            </a:r>
          </a:p>
        </p:txBody>
      </p:sp>
      <p:graphicFrame>
        <p:nvGraphicFramePr>
          <p:cNvPr id="3" name="Gráfico 2">
            <a:extLst>
              <a:ext uri="{FF2B5EF4-FFF2-40B4-BE49-F238E27FC236}">
                <a16:creationId xmlns:a16="http://schemas.microsoft.com/office/drawing/2014/main" id="{00000000-0008-0000-0300-000002000000}"/>
              </a:ext>
            </a:extLst>
          </p:cNvPr>
          <p:cNvGraphicFramePr>
            <a:graphicFrameLocks noGrp="1"/>
          </p:cNvGraphicFramePr>
          <p:nvPr>
            <p:extLst>
              <p:ext uri="{D42A27DB-BD31-4B8C-83A1-F6EECF244321}">
                <p14:modId xmlns:p14="http://schemas.microsoft.com/office/powerpoint/2010/main" val="1999005484"/>
              </p:ext>
            </p:extLst>
          </p:nvPr>
        </p:nvGraphicFramePr>
        <p:xfrm>
          <a:off x="1273969" y="959308"/>
          <a:ext cx="8969258" cy="566657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091035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Razão entre Acidentes do Trabalho e Vínculos Empregatícios - 2013 a 2023</a:t>
            </a:r>
          </a:p>
        </p:txBody>
      </p:sp>
      <p:graphicFrame>
        <p:nvGraphicFramePr>
          <p:cNvPr id="4" name="Gráfico 3">
            <a:extLst>
              <a:ext uri="{FF2B5EF4-FFF2-40B4-BE49-F238E27FC236}">
                <a16:creationId xmlns:a16="http://schemas.microsoft.com/office/drawing/2014/main" id="{00000000-0008-0000-0600-000002000000}"/>
              </a:ext>
            </a:extLst>
          </p:cNvPr>
          <p:cNvGraphicFramePr>
            <a:graphicFrameLocks noGrp="1"/>
          </p:cNvGraphicFramePr>
          <p:nvPr>
            <p:extLst>
              <p:ext uri="{D42A27DB-BD31-4B8C-83A1-F6EECF244321}">
                <p14:modId xmlns:p14="http://schemas.microsoft.com/office/powerpoint/2010/main" val="1812209714"/>
              </p:ext>
            </p:extLst>
          </p:nvPr>
        </p:nvGraphicFramePr>
        <p:xfrm>
          <a:off x="1497742" y="985421"/>
          <a:ext cx="9196515" cy="556629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42105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Proporção de Acidentes Sem CAT sobre Total - 2013 a 2023</a:t>
            </a:r>
          </a:p>
        </p:txBody>
      </p:sp>
      <p:graphicFrame>
        <p:nvGraphicFramePr>
          <p:cNvPr id="2" name="Gráfico 1">
            <a:extLst>
              <a:ext uri="{FF2B5EF4-FFF2-40B4-BE49-F238E27FC236}">
                <a16:creationId xmlns:a16="http://schemas.microsoft.com/office/drawing/2014/main" id="{39796F0F-F6EC-4451-8140-87965DDBE062}"/>
              </a:ext>
            </a:extLst>
          </p:cNvPr>
          <p:cNvGraphicFramePr>
            <a:graphicFrameLocks noGrp="1"/>
          </p:cNvGraphicFramePr>
          <p:nvPr>
            <p:extLst>
              <p:ext uri="{D42A27DB-BD31-4B8C-83A1-F6EECF244321}">
                <p14:modId xmlns:p14="http://schemas.microsoft.com/office/powerpoint/2010/main" val="3159562934"/>
              </p:ext>
            </p:extLst>
          </p:nvPr>
        </p:nvGraphicFramePr>
        <p:xfrm>
          <a:off x="1637201" y="932155"/>
          <a:ext cx="8917597" cy="547852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781183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por Tipo de Acidente - 2023</a:t>
            </a:r>
          </a:p>
        </p:txBody>
      </p:sp>
      <p:sp>
        <p:nvSpPr>
          <p:cNvPr id="4" name="Retângulo 3">
            <a:extLst>
              <a:ext uri="{FF2B5EF4-FFF2-40B4-BE49-F238E27FC236}">
                <a16:creationId xmlns:a16="http://schemas.microsoft.com/office/drawing/2014/main" id="{918D5D70-4229-9F1F-8A6B-D353951B860E}"/>
              </a:ext>
            </a:extLst>
          </p:cNvPr>
          <p:cNvSpPr/>
          <p:nvPr/>
        </p:nvSpPr>
        <p:spPr>
          <a:xfrm>
            <a:off x="9055223" y="1114010"/>
            <a:ext cx="2849096" cy="4629842"/>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Os acidentes típicos são os mais frequentes entre os acidentes do trabalho.</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Em 2023, de cada quatro acidentes do trabalho com CAT registrada, três foram típico.</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Os de trajeto, com 23,5% do total, apresentaram crescimento relativo em 2023 comparado com 2022, quando representou 21,9% do total.</a:t>
            </a:r>
          </a:p>
        </p:txBody>
      </p:sp>
      <p:graphicFrame>
        <p:nvGraphicFramePr>
          <p:cNvPr id="3" name="Gráfico 2">
            <a:extLst>
              <a:ext uri="{FF2B5EF4-FFF2-40B4-BE49-F238E27FC236}">
                <a16:creationId xmlns:a16="http://schemas.microsoft.com/office/drawing/2014/main" id="{947CAB97-0BBC-6D7D-094A-C4167C177DA5}"/>
              </a:ext>
            </a:extLst>
          </p:cNvPr>
          <p:cNvGraphicFramePr>
            <a:graphicFrameLocks noGrp="1"/>
          </p:cNvGraphicFramePr>
          <p:nvPr>
            <p:extLst>
              <p:ext uri="{D42A27DB-BD31-4B8C-83A1-F6EECF244321}">
                <p14:modId xmlns:p14="http://schemas.microsoft.com/office/powerpoint/2010/main" val="2957750886"/>
              </p:ext>
            </p:extLst>
          </p:nvPr>
        </p:nvGraphicFramePr>
        <p:xfrm>
          <a:off x="590393" y="962043"/>
          <a:ext cx="8616256" cy="566383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399056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Proporção dos Acidentes com CAT Segundo Tipo do Acidente - 2021 a 2023</a:t>
            </a:r>
          </a:p>
        </p:txBody>
      </p:sp>
      <p:graphicFrame>
        <p:nvGraphicFramePr>
          <p:cNvPr id="2" name="Gráfico 1">
            <a:extLst>
              <a:ext uri="{FF2B5EF4-FFF2-40B4-BE49-F238E27FC236}">
                <a16:creationId xmlns:a16="http://schemas.microsoft.com/office/drawing/2014/main" id="{00000000-0008-0000-0100-000002000000}"/>
              </a:ext>
            </a:extLst>
          </p:cNvPr>
          <p:cNvGraphicFramePr>
            <a:graphicFrameLocks noGrp="1"/>
          </p:cNvGraphicFramePr>
          <p:nvPr>
            <p:extLst>
              <p:ext uri="{D42A27DB-BD31-4B8C-83A1-F6EECF244321}">
                <p14:modId xmlns:p14="http://schemas.microsoft.com/office/powerpoint/2010/main" val="3026589209"/>
              </p:ext>
            </p:extLst>
          </p:nvPr>
        </p:nvGraphicFramePr>
        <p:xfrm>
          <a:off x="1521792" y="1012055"/>
          <a:ext cx="9148416" cy="54874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34229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9468834" y="1031381"/>
            <a:ext cx="2483482" cy="507976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As atividades de atendimento hospitalar responderam por 8,7% do total de acidentes em 2023, sendo 9,3% dentre os com CAT registrada.</a:t>
            </a:r>
          </a:p>
          <a:p>
            <a:pPr>
              <a:spcAft>
                <a:spcPts val="1200"/>
              </a:spcAft>
              <a:defRPr/>
            </a:pPr>
            <a:endParaRPr lang="pt-BR" altLang="pt-BR" dirty="0">
              <a:solidFill>
                <a:schemeClr val="accent1">
                  <a:lumMod val="75000"/>
                </a:schemeClr>
              </a:solidFill>
              <a:latin typeface="Segoe UI Semilight" panose="020B0402040204020203" pitchFamily="34" charset="0"/>
              <a:cs typeface="Segoe UI Semilight" panose="020B0402040204020203" pitchFamily="34" charset="0"/>
            </a:endParaRP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As 10 atividades com maior número de casos responderam por 28,1% do total de acidentes em 2023.</a:t>
            </a:r>
          </a:p>
        </p:txBody>
      </p:sp>
      <p:sp>
        <p:nvSpPr>
          <p:cNvPr id="9" name="Título 1">
            <a:extLst>
              <a:ext uri="{FF2B5EF4-FFF2-40B4-BE49-F238E27FC236}">
                <a16:creationId xmlns:a16="http://schemas.microsoft.com/office/drawing/2014/main" id="{FBB0E89C-10EC-4BCB-A265-B068E26E90A1}"/>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Acidentes do Trabalho por CNAE - 10 Maiores Ocorrências - 2023</a:t>
            </a:r>
          </a:p>
        </p:txBody>
      </p:sp>
      <p:graphicFrame>
        <p:nvGraphicFramePr>
          <p:cNvPr id="3" name="Tabela 2">
            <a:extLst>
              <a:ext uri="{FF2B5EF4-FFF2-40B4-BE49-F238E27FC236}">
                <a16:creationId xmlns:a16="http://schemas.microsoft.com/office/drawing/2014/main" id="{1116D926-3E21-E8A3-A216-0465428D45AD}"/>
              </a:ext>
            </a:extLst>
          </p:cNvPr>
          <p:cNvGraphicFramePr>
            <a:graphicFrameLocks noGrp="1"/>
          </p:cNvGraphicFramePr>
          <p:nvPr>
            <p:extLst>
              <p:ext uri="{D42A27DB-BD31-4B8C-83A1-F6EECF244321}">
                <p14:modId xmlns:p14="http://schemas.microsoft.com/office/powerpoint/2010/main" val="3325151433"/>
              </p:ext>
            </p:extLst>
          </p:nvPr>
        </p:nvGraphicFramePr>
        <p:xfrm>
          <a:off x="239683" y="1031381"/>
          <a:ext cx="9081868" cy="5342790"/>
        </p:xfrm>
        <a:graphic>
          <a:graphicData uri="http://schemas.openxmlformats.org/drawingml/2006/table">
            <a:tbl>
              <a:tblPr/>
              <a:tblGrid>
                <a:gridCol w="4350507">
                  <a:extLst>
                    <a:ext uri="{9D8B030D-6E8A-4147-A177-3AD203B41FA5}">
                      <a16:colId xmlns:a16="http://schemas.microsoft.com/office/drawing/2014/main" val="3898367245"/>
                    </a:ext>
                  </a:extLst>
                </a:gridCol>
                <a:gridCol w="785142">
                  <a:extLst>
                    <a:ext uri="{9D8B030D-6E8A-4147-A177-3AD203B41FA5}">
                      <a16:colId xmlns:a16="http://schemas.microsoft.com/office/drawing/2014/main" val="649335788"/>
                    </a:ext>
                  </a:extLst>
                </a:gridCol>
                <a:gridCol w="785142">
                  <a:extLst>
                    <a:ext uri="{9D8B030D-6E8A-4147-A177-3AD203B41FA5}">
                      <a16:colId xmlns:a16="http://schemas.microsoft.com/office/drawing/2014/main" val="3089734493"/>
                    </a:ext>
                  </a:extLst>
                </a:gridCol>
                <a:gridCol w="785142">
                  <a:extLst>
                    <a:ext uri="{9D8B030D-6E8A-4147-A177-3AD203B41FA5}">
                      <a16:colId xmlns:a16="http://schemas.microsoft.com/office/drawing/2014/main" val="1096714727"/>
                    </a:ext>
                  </a:extLst>
                </a:gridCol>
                <a:gridCol w="785142">
                  <a:extLst>
                    <a:ext uri="{9D8B030D-6E8A-4147-A177-3AD203B41FA5}">
                      <a16:colId xmlns:a16="http://schemas.microsoft.com/office/drawing/2014/main" val="3373876599"/>
                    </a:ext>
                  </a:extLst>
                </a:gridCol>
                <a:gridCol w="782213">
                  <a:extLst>
                    <a:ext uri="{9D8B030D-6E8A-4147-A177-3AD203B41FA5}">
                      <a16:colId xmlns:a16="http://schemas.microsoft.com/office/drawing/2014/main" val="2341447897"/>
                    </a:ext>
                  </a:extLst>
                </a:gridCol>
                <a:gridCol w="808580">
                  <a:extLst>
                    <a:ext uri="{9D8B030D-6E8A-4147-A177-3AD203B41FA5}">
                      <a16:colId xmlns:a16="http://schemas.microsoft.com/office/drawing/2014/main" val="4210879754"/>
                    </a:ext>
                  </a:extLst>
                </a:gridCol>
              </a:tblGrid>
              <a:tr h="217309">
                <a:tc rowSpan="2">
                  <a:txBody>
                    <a:bodyPr/>
                    <a:lstStyle/>
                    <a:p>
                      <a:pPr algn="ctr" fontAlgn="ctr"/>
                      <a:r>
                        <a:rPr lang="pt-BR" sz="1100" b="0" i="0" u="none" strike="noStrike" dirty="0">
                          <a:solidFill>
                            <a:srgbClr val="000000"/>
                          </a:solidFill>
                          <a:effectLst/>
                          <a:latin typeface="Segoe UI" panose="020B0502040204020203" pitchFamily="34" charset="0"/>
                        </a:rPr>
                        <a:t>Ano</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D97"/>
                    </a:solidFill>
                  </a:tcPr>
                </a:tc>
                <a:tc rowSpan="2">
                  <a:txBody>
                    <a:bodyPr/>
                    <a:lstStyle/>
                    <a:p>
                      <a:pPr algn="ctr" fontAlgn="ctr"/>
                      <a:r>
                        <a:rPr lang="pt-BR" sz="1100" b="0" i="0" u="none" strike="noStrike">
                          <a:solidFill>
                            <a:srgbClr val="000000"/>
                          </a:solidFill>
                          <a:effectLst/>
                          <a:latin typeface="Segoe UI" panose="020B0502040204020203" pitchFamily="34" charset="0"/>
                        </a:rPr>
                        <a:t>Total</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D97"/>
                    </a:solidFill>
                  </a:tcPr>
                </a:tc>
                <a:tc gridSpan="4">
                  <a:txBody>
                    <a:bodyPr/>
                    <a:lstStyle/>
                    <a:p>
                      <a:pPr algn="ctr" fontAlgn="b"/>
                      <a:r>
                        <a:rPr lang="pt-BR" sz="1050" b="0" i="0" u="none" strike="noStrike">
                          <a:solidFill>
                            <a:srgbClr val="000000"/>
                          </a:solidFill>
                          <a:effectLst/>
                          <a:latin typeface="Segoe UI" panose="020B0502040204020203" pitchFamily="34" charset="0"/>
                        </a:rPr>
                        <a:t>Com CAT</a:t>
                      </a:r>
                    </a:p>
                  </a:txBody>
                  <a:tcPr marL="0" marR="0" marT="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BD97"/>
                    </a:solidFill>
                  </a:tcPr>
                </a:tc>
                <a:tc hMerge="1">
                  <a:txBody>
                    <a:bodyPr/>
                    <a:lstStyle/>
                    <a:p>
                      <a:endParaRPr lang="pt-BR"/>
                    </a:p>
                  </a:txBody>
                  <a:tcPr/>
                </a:tc>
                <a:tc hMerge="1">
                  <a:txBody>
                    <a:bodyPr/>
                    <a:lstStyle/>
                    <a:p>
                      <a:endParaRPr lang="pt-BR"/>
                    </a:p>
                  </a:txBody>
                  <a:tcPr/>
                </a:tc>
                <a:tc hMerge="1">
                  <a:txBody>
                    <a:bodyPr/>
                    <a:lstStyle/>
                    <a:p>
                      <a:endParaRPr lang="pt-BR"/>
                    </a:p>
                  </a:txBody>
                  <a:tcPr/>
                </a:tc>
                <a:tc rowSpan="2">
                  <a:txBody>
                    <a:bodyPr/>
                    <a:lstStyle/>
                    <a:p>
                      <a:pPr algn="ctr" fontAlgn="ctr"/>
                      <a:r>
                        <a:rPr lang="pt-BR" sz="1100" b="0" i="0" u="none" strike="noStrike">
                          <a:solidFill>
                            <a:srgbClr val="000000"/>
                          </a:solidFill>
                          <a:effectLst/>
                          <a:latin typeface="Segoe UI" panose="020B0502040204020203" pitchFamily="34" charset="0"/>
                        </a:rPr>
                        <a:t>Sem CAT</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D97"/>
                    </a:solidFill>
                  </a:tcPr>
                </a:tc>
                <a:extLst>
                  <a:ext uri="{0D108BD9-81ED-4DB2-BD59-A6C34878D82A}">
                    <a16:rowId xmlns:a16="http://schemas.microsoft.com/office/drawing/2014/main" val="425897980"/>
                  </a:ext>
                </a:extLst>
              </a:tr>
              <a:tr h="371237">
                <a:tc vMerge="1">
                  <a:txBody>
                    <a:bodyPr/>
                    <a:lstStyle/>
                    <a:p>
                      <a:endParaRPr lang="pt-BR"/>
                    </a:p>
                  </a:txBody>
                  <a:tcPr/>
                </a:tc>
                <a:tc vMerge="1">
                  <a:txBody>
                    <a:bodyPr/>
                    <a:lstStyle/>
                    <a:p>
                      <a:endParaRPr lang="pt-BR"/>
                    </a:p>
                  </a:txBody>
                  <a:tcPr/>
                </a:tc>
                <a:tc>
                  <a:txBody>
                    <a:bodyPr/>
                    <a:lstStyle/>
                    <a:p>
                      <a:pPr algn="ctr" fontAlgn="ctr"/>
                      <a:r>
                        <a:rPr lang="pt-BR" sz="1100" b="0" i="0" u="none" strike="noStrike">
                          <a:solidFill>
                            <a:srgbClr val="000000"/>
                          </a:solidFill>
                          <a:effectLst/>
                          <a:latin typeface="Segoe UI" panose="020B0502040204020203" pitchFamily="34" charset="0"/>
                        </a:rPr>
                        <a:t>Total</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D97"/>
                    </a:solidFill>
                  </a:tcPr>
                </a:tc>
                <a:tc>
                  <a:txBody>
                    <a:bodyPr/>
                    <a:lstStyle/>
                    <a:p>
                      <a:pPr algn="ctr" fontAlgn="ctr"/>
                      <a:r>
                        <a:rPr lang="pt-BR" sz="1100" b="0" i="0" u="none" strike="noStrike">
                          <a:solidFill>
                            <a:srgbClr val="000000"/>
                          </a:solidFill>
                          <a:effectLst/>
                          <a:latin typeface="Segoe UI" panose="020B0502040204020203" pitchFamily="34" charset="0"/>
                        </a:rPr>
                        <a:t>Típico</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D97"/>
                    </a:solidFill>
                  </a:tcPr>
                </a:tc>
                <a:tc>
                  <a:txBody>
                    <a:bodyPr/>
                    <a:lstStyle/>
                    <a:p>
                      <a:pPr algn="ctr" fontAlgn="ctr"/>
                      <a:r>
                        <a:rPr lang="pt-BR" sz="1100" b="0" i="0" u="none" strike="noStrike">
                          <a:solidFill>
                            <a:srgbClr val="000000"/>
                          </a:solidFill>
                          <a:effectLst/>
                          <a:latin typeface="Segoe UI" panose="020B0502040204020203" pitchFamily="34" charset="0"/>
                        </a:rPr>
                        <a:t>Trajeto</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D97"/>
                    </a:solidFill>
                  </a:tcPr>
                </a:tc>
                <a:tc>
                  <a:txBody>
                    <a:bodyPr/>
                    <a:lstStyle/>
                    <a:p>
                      <a:pPr algn="ctr" fontAlgn="ctr"/>
                      <a:r>
                        <a:rPr lang="pt-BR" sz="1100" b="0" i="0" u="none" strike="noStrike">
                          <a:solidFill>
                            <a:srgbClr val="000000"/>
                          </a:solidFill>
                          <a:effectLst/>
                          <a:latin typeface="Segoe UI" panose="020B0502040204020203" pitchFamily="34" charset="0"/>
                        </a:rPr>
                        <a:t>Doença do Trabalho</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D97"/>
                    </a:solidFill>
                  </a:tcPr>
                </a:tc>
                <a:tc vMerge="1">
                  <a:txBody>
                    <a:bodyPr/>
                    <a:lstStyle/>
                    <a:p>
                      <a:endParaRPr lang="pt-BR"/>
                    </a:p>
                  </a:txBody>
                  <a:tcPr/>
                </a:tc>
                <a:extLst>
                  <a:ext uri="{0D108BD9-81ED-4DB2-BD59-A6C34878D82A}">
                    <a16:rowId xmlns:a16="http://schemas.microsoft.com/office/drawing/2014/main" val="4121721996"/>
                  </a:ext>
                </a:extLst>
              </a:tr>
              <a:tr h="362182">
                <a:tc>
                  <a:txBody>
                    <a:bodyPr/>
                    <a:lstStyle/>
                    <a:p>
                      <a:pPr algn="l" fontAlgn="ctr"/>
                      <a:r>
                        <a:rPr lang="pt-BR" sz="1100" b="1" i="0" u="none" strike="noStrike">
                          <a:solidFill>
                            <a:srgbClr val="000000"/>
                          </a:solidFill>
                          <a:effectLst/>
                          <a:latin typeface="Segoe UI" panose="020B0502040204020203" pitchFamily="34" charset="0"/>
                        </a:rPr>
                        <a:t>       TOTAL</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r" fontAlgn="ctr"/>
                      <a:r>
                        <a:rPr lang="pt-BR" sz="1100" b="1" i="0" u="none" strike="noStrike" dirty="0">
                          <a:solidFill>
                            <a:srgbClr val="000000"/>
                          </a:solidFill>
                          <a:effectLst/>
                          <a:latin typeface="Segoe UI" panose="020B0502040204020203" pitchFamily="34" charset="0"/>
                        </a:rPr>
                        <a:t>732.751</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r" fontAlgn="ctr"/>
                      <a:r>
                        <a:rPr lang="pt-BR" sz="1100" b="1" i="0" u="none" strike="noStrike" dirty="0">
                          <a:solidFill>
                            <a:srgbClr val="000000"/>
                          </a:solidFill>
                          <a:effectLst/>
                          <a:latin typeface="Segoe UI" panose="020B0502040204020203" pitchFamily="34" charset="0"/>
                        </a:rPr>
                        <a:t>651.476</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r" fontAlgn="ctr"/>
                      <a:r>
                        <a:rPr lang="pt-BR" sz="1100" b="1" i="0" u="none" strike="noStrike" dirty="0">
                          <a:solidFill>
                            <a:srgbClr val="000000"/>
                          </a:solidFill>
                          <a:effectLst/>
                          <a:latin typeface="Segoe UI" panose="020B0502040204020203" pitchFamily="34" charset="0"/>
                        </a:rPr>
                        <a:t>483.291</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r" fontAlgn="ctr"/>
                      <a:r>
                        <a:rPr lang="pt-BR" sz="1100" b="1" i="0" u="none" strike="noStrike">
                          <a:solidFill>
                            <a:srgbClr val="000000"/>
                          </a:solidFill>
                          <a:effectLst/>
                          <a:latin typeface="Segoe UI" panose="020B0502040204020203" pitchFamily="34" charset="0"/>
                        </a:rPr>
                        <a:t>153.011</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r" fontAlgn="ctr"/>
                      <a:r>
                        <a:rPr lang="pt-BR" sz="1100" b="1" i="0" u="none" strike="noStrike">
                          <a:solidFill>
                            <a:srgbClr val="000000"/>
                          </a:solidFill>
                          <a:effectLst/>
                          <a:latin typeface="Segoe UI" panose="020B0502040204020203" pitchFamily="34" charset="0"/>
                        </a:rPr>
                        <a:t>15.174</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r" fontAlgn="ctr"/>
                      <a:r>
                        <a:rPr lang="pt-BR" sz="1100" b="1" i="0" u="none" strike="noStrike">
                          <a:solidFill>
                            <a:srgbClr val="000000"/>
                          </a:solidFill>
                          <a:effectLst/>
                          <a:latin typeface="Segoe UI" panose="020B0502040204020203" pitchFamily="34" charset="0"/>
                        </a:rPr>
                        <a:t>81.275</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extLst>
                  <a:ext uri="{0D108BD9-81ED-4DB2-BD59-A6C34878D82A}">
                    <a16:rowId xmlns:a16="http://schemas.microsoft.com/office/drawing/2014/main" val="1558827120"/>
                  </a:ext>
                </a:extLst>
              </a:tr>
              <a:tr h="362182">
                <a:tc>
                  <a:txBody>
                    <a:bodyPr/>
                    <a:lstStyle/>
                    <a:p>
                      <a:pPr algn="l" fontAlgn="ctr"/>
                      <a:r>
                        <a:rPr lang="pt-BR" sz="1100" b="0" i="0" u="none" strike="noStrike">
                          <a:solidFill>
                            <a:srgbClr val="000000"/>
                          </a:solidFill>
                          <a:effectLst/>
                          <a:latin typeface="Segoe UI" panose="020B0502040204020203" pitchFamily="34" charset="0"/>
                        </a:rPr>
                        <a:t>8610 - Atividades de atendimento hospitalar</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63.471</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60.275</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100" b="0" i="0" u="none" strike="noStrike" dirty="0">
                          <a:solidFill>
                            <a:srgbClr val="000000"/>
                          </a:solidFill>
                          <a:effectLst/>
                          <a:latin typeface="Segoe UI" panose="020B0502040204020203" pitchFamily="34" charset="0"/>
                        </a:rPr>
                        <a:t>46.483</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100" b="0" i="0" u="none" strike="noStrike" dirty="0">
                          <a:solidFill>
                            <a:srgbClr val="000000"/>
                          </a:solidFill>
                          <a:effectLst/>
                          <a:latin typeface="Segoe UI" panose="020B0502040204020203" pitchFamily="34" charset="0"/>
                        </a:rPr>
                        <a:t>11.839</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1.953</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3.196</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84235069"/>
                  </a:ext>
                </a:extLst>
              </a:tr>
              <a:tr h="482306">
                <a:tc>
                  <a:txBody>
                    <a:bodyPr/>
                    <a:lstStyle/>
                    <a:p>
                      <a:pPr algn="l" fontAlgn="ctr"/>
                      <a:r>
                        <a:rPr lang="pt-BR" sz="1100" b="0" i="0" u="none" strike="noStrike">
                          <a:solidFill>
                            <a:srgbClr val="000000"/>
                          </a:solidFill>
                          <a:effectLst/>
                          <a:latin typeface="Segoe UI" panose="020B0502040204020203" pitchFamily="34" charset="0"/>
                        </a:rPr>
                        <a:t>4711 - Comércio varejista de mercadorias em geral, com predominância de produtos alimentícios - hipermercados</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30.981</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dirty="0">
                          <a:solidFill>
                            <a:srgbClr val="000000"/>
                          </a:solidFill>
                          <a:effectLst/>
                          <a:latin typeface="Segoe UI" panose="020B0502040204020203" pitchFamily="34" charset="0"/>
                        </a:rPr>
                        <a:t>28.175</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21.158</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dirty="0">
                          <a:solidFill>
                            <a:srgbClr val="000000"/>
                          </a:solidFill>
                          <a:effectLst/>
                          <a:latin typeface="Segoe UI" panose="020B0502040204020203" pitchFamily="34" charset="0"/>
                        </a:rPr>
                        <a:t>6.772</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dirty="0">
                          <a:solidFill>
                            <a:srgbClr val="000000"/>
                          </a:solidFill>
                          <a:effectLst/>
                          <a:latin typeface="Segoe UI" panose="020B0502040204020203" pitchFamily="34" charset="0"/>
                        </a:rPr>
                        <a:t>245</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2.806</a:t>
                      </a:r>
                    </a:p>
                  </a:txBody>
                  <a:tcPr marL="0" marR="0" marT="0" marB="0" anchor="ctr">
                    <a:lnL>
                      <a:noFill/>
                    </a:lnL>
                    <a:lnR>
                      <a:noFill/>
                    </a:lnR>
                    <a:lnT>
                      <a:noFill/>
                    </a:lnT>
                    <a:lnB>
                      <a:noFill/>
                    </a:lnB>
                    <a:solidFill>
                      <a:srgbClr val="EEECE1"/>
                    </a:solidFill>
                  </a:tcPr>
                </a:tc>
                <a:extLst>
                  <a:ext uri="{0D108BD9-81ED-4DB2-BD59-A6C34878D82A}">
                    <a16:rowId xmlns:a16="http://schemas.microsoft.com/office/drawing/2014/main" val="3291135745"/>
                  </a:ext>
                </a:extLst>
              </a:tr>
              <a:tr h="362182">
                <a:tc>
                  <a:txBody>
                    <a:bodyPr/>
                    <a:lstStyle/>
                    <a:p>
                      <a:pPr algn="l" fontAlgn="ctr"/>
                      <a:r>
                        <a:rPr lang="pt-BR" sz="1100" b="0" i="0" u="none" strike="noStrike">
                          <a:solidFill>
                            <a:srgbClr val="000000"/>
                          </a:solidFill>
                          <a:effectLst/>
                          <a:latin typeface="Segoe UI" panose="020B0502040204020203" pitchFamily="34" charset="0"/>
                        </a:rPr>
                        <a:t>4930 - Transporte rodoviário de carga</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21.062</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18.725</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13.922</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4.645</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dirty="0">
                          <a:solidFill>
                            <a:srgbClr val="000000"/>
                          </a:solidFill>
                          <a:effectLst/>
                          <a:latin typeface="Segoe UI" panose="020B0502040204020203" pitchFamily="34" charset="0"/>
                        </a:rPr>
                        <a:t>158</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2.337</a:t>
                      </a:r>
                    </a:p>
                  </a:txBody>
                  <a:tcPr marL="0" marR="0" marT="0" marB="0" anchor="ctr">
                    <a:lnL>
                      <a:noFill/>
                    </a:lnL>
                    <a:lnR>
                      <a:noFill/>
                    </a:lnR>
                    <a:lnT>
                      <a:noFill/>
                    </a:lnT>
                    <a:lnB>
                      <a:noFill/>
                    </a:lnB>
                    <a:solidFill>
                      <a:srgbClr val="FFFFFF"/>
                    </a:solidFill>
                  </a:tcPr>
                </a:tc>
                <a:extLst>
                  <a:ext uri="{0D108BD9-81ED-4DB2-BD59-A6C34878D82A}">
                    <a16:rowId xmlns:a16="http://schemas.microsoft.com/office/drawing/2014/main" val="1863899599"/>
                  </a:ext>
                </a:extLst>
              </a:tr>
              <a:tr h="362182">
                <a:tc>
                  <a:txBody>
                    <a:bodyPr/>
                    <a:lstStyle/>
                    <a:p>
                      <a:pPr algn="l" fontAlgn="ctr"/>
                      <a:r>
                        <a:rPr lang="pt-BR" sz="1100" b="0" i="0" u="none" strike="noStrike">
                          <a:solidFill>
                            <a:srgbClr val="000000"/>
                          </a:solidFill>
                          <a:effectLst/>
                          <a:latin typeface="Segoe UI" panose="020B0502040204020203" pitchFamily="34" charset="0"/>
                        </a:rPr>
                        <a:t>8411 - Administração pública em geral</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19.090</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15.701</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12.032</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3.355</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dirty="0">
                          <a:solidFill>
                            <a:srgbClr val="000000"/>
                          </a:solidFill>
                          <a:effectLst/>
                          <a:latin typeface="Segoe UI" panose="020B0502040204020203" pitchFamily="34" charset="0"/>
                        </a:rPr>
                        <a:t>314</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3.389</a:t>
                      </a:r>
                    </a:p>
                  </a:txBody>
                  <a:tcPr marL="0" marR="0" marT="0" marB="0" anchor="ctr">
                    <a:lnL>
                      <a:noFill/>
                    </a:lnL>
                    <a:lnR>
                      <a:noFill/>
                    </a:lnR>
                    <a:lnT>
                      <a:noFill/>
                    </a:lnT>
                    <a:lnB>
                      <a:noFill/>
                    </a:lnB>
                    <a:solidFill>
                      <a:srgbClr val="EEECE1"/>
                    </a:solidFill>
                  </a:tcPr>
                </a:tc>
                <a:extLst>
                  <a:ext uri="{0D108BD9-81ED-4DB2-BD59-A6C34878D82A}">
                    <a16:rowId xmlns:a16="http://schemas.microsoft.com/office/drawing/2014/main" val="3520960367"/>
                  </a:ext>
                </a:extLst>
              </a:tr>
              <a:tr h="362182">
                <a:tc>
                  <a:txBody>
                    <a:bodyPr/>
                    <a:lstStyle/>
                    <a:p>
                      <a:pPr algn="l" fontAlgn="ctr"/>
                      <a:r>
                        <a:rPr lang="pt-BR" sz="1100" b="0" i="0" u="none" strike="noStrike">
                          <a:solidFill>
                            <a:srgbClr val="000000"/>
                          </a:solidFill>
                          <a:effectLst/>
                          <a:latin typeface="Segoe UI" panose="020B0502040204020203" pitchFamily="34" charset="0"/>
                        </a:rPr>
                        <a:t>1012 - Abate de suínos, aves e outros pequenos animais</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15.616</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14.046</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12.238</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1.524</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dirty="0">
                          <a:solidFill>
                            <a:srgbClr val="000000"/>
                          </a:solidFill>
                          <a:effectLst/>
                          <a:latin typeface="Segoe UI" panose="020B0502040204020203" pitchFamily="34" charset="0"/>
                        </a:rPr>
                        <a:t>284</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dirty="0">
                          <a:solidFill>
                            <a:srgbClr val="000000"/>
                          </a:solidFill>
                          <a:effectLst/>
                          <a:latin typeface="Segoe UI" panose="020B0502040204020203" pitchFamily="34" charset="0"/>
                        </a:rPr>
                        <a:t>1.570</a:t>
                      </a:r>
                    </a:p>
                  </a:txBody>
                  <a:tcPr marL="0" marR="0" marT="0" marB="0" anchor="ctr">
                    <a:lnL>
                      <a:noFill/>
                    </a:lnL>
                    <a:lnR>
                      <a:noFill/>
                    </a:lnR>
                    <a:lnT>
                      <a:noFill/>
                    </a:lnT>
                    <a:lnB>
                      <a:noFill/>
                    </a:lnB>
                    <a:solidFill>
                      <a:srgbClr val="FFFFFF"/>
                    </a:solidFill>
                  </a:tcPr>
                </a:tc>
                <a:extLst>
                  <a:ext uri="{0D108BD9-81ED-4DB2-BD59-A6C34878D82A}">
                    <a16:rowId xmlns:a16="http://schemas.microsoft.com/office/drawing/2014/main" val="884779059"/>
                  </a:ext>
                </a:extLst>
              </a:tr>
              <a:tr h="362182">
                <a:tc>
                  <a:txBody>
                    <a:bodyPr/>
                    <a:lstStyle/>
                    <a:p>
                      <a:pPr algn="l" fontAlgn="ctr"/>
                      <a:r>
                        <a:rPr lang="pt-BR" sz="1100" b="0" i="0" u="none" strike="noStrike">
                          <a:solidFill>
                            <a:srgbClr val="000000"/>
                          </a:solidFill>
                          <a:effectLst/>
                          <a:latin typeface="Segoe UI" panose="020B0502040204020203" pitchFamily="34" charset="0"/>
                        </a:rPr>
                        <a:t>4120 - Construção de edifícios</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15.476</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13.482</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11.339</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2.017</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126</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dirty="0">
                          <a:solidFill>
                            <a:srgbClr val="000000"/>
                          </a:solidFill>
                          <a:effectLst/>
                          <a:latin typeface="Segoe UI" panose="020B0502040204020203" pitchFamily="34" charset="0"/>
                        </a:rPr>
                        <a:t>1.994</a:t>
                      </a:r>
                    </a:p>
                  </a:txBody>
                  <a:tcPr marL="0" marR="0" marT="0" marB="0" anchor="ctr">
                    <a:lnL>
                      <a:noFill/>
                    </a:lnL>
                    <a:lnR>
                      <a:noFill/>
                    </a:lnR>
                    <a:lnT>
                      <a:noFill/>
                    </a:lnT>
                    <a:lnB>
                      <a:noFill/>
                    </a:lnB>
                    <a:solidFill>
                      <a:srgbClr val="EEECE1"/>
                    </a:solidFill>
                  </a:tcPr>
                </a:tc>
                <a:extLst>
                  <a:ext uri="{0D108BD9-81ED-4DB2-BD59-A6C34878D82A}">
                    <a16:rowId xmlns:a16="http://schemas.microsoft.com/office/drawing/2014/main" val="181175351"/>
                  </a:ext>
                </a:extLst>
              </a:tr>
              <a:tr h="482306">
                <a:tc>
                  <a:txBody>
                    <a:bodyPr/>
                    <a:lstStyle/>
                    <a:p>
                      <a:pPr algn="l" fontAlgn="ctr"/>
                      <a:r>
                        <a:rPr lang="pt-BR" sz="1100" b="0" i="0" u="none" strike="noStrike">
                          <a:solidFill>
                            <a:srgbClr val="000000"/>
                          </a:solidFill>
                          <a:effectLst/>
                          <a:latin typeface="Segoe UI" panose="020B0502040204020203" pitchFamily="34" charset="0"/>
                        </a:rPr>
                        <a:t>5611 - Restaurantes e outros estabelecimentos de serviços de alimentação e bebidas</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13.669</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12.866</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9.153</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3.560</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dirty="0">
                          <a:solidFill>
                            <a:srgbClr val="000000"/>
                          </a:solidFill>
                          <a:effectLst/>
                          <a:latin typeface="Segoe UI" panose="020B0502040204020203" pitchFamily="34" charset="0"/>
                        </a:rPr>
                        <a:t>153</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dirty="0">
                          <a:solidFill>
                            <a:srgbClr val="000000"/>
                          </a:solidFill>
                          <a:effectLst/>
                          <a:latin typeface="Segoe UI" panose="020B0502040204020203" pitchFamily="34" charset="0"/>
                        </a:rPr>
                        <a:t>803</a:t>
                      </a:r>
                    </a:p>
                  </a:txBody>
                  <a:tcPr marL="0" marR="0" marT="0" marB="0" anchor="ctr">
                    <a:lnL>
                      <a:noFill/>
                    </a:lnL>
                    <a:lnR>
                      <a:noFill/>
                    </a:lnR>
                    <a:lnT>
                      <a:noFill/>
                    </a:lnT>
                    <a:lnB>
                      <a:noFill/>
                    </a:lnB>
                    <a:solidFill>
                      <a:srgbClr val="FFFFFF"/>
                    </a:solidFill>
                  </a:tcPr>
                </a:tc>
                <a:extLst>
                  <a:ext uri="{0D108BD9-81ED-4DB2-BD59-A6C34878D82A}">
                    <a16:rowId xmlns:a16="http://schemas.microsoft.com/office/drawing/2014/main" val="1425870687"/>
                  </a:ext>
                </a:extLst>
              </a:tr>
              <a:tr h="482306">
                <a:tc>
                  <a:txBody>
                    <a:bodyPr/>
                    <a:lstStyle/>
                    <a:p>
                      <a:pPr algn="l" fontAlgn="ctr"/>
                      <a:r>
                        <a:rPr lang="pt-BR" sz="1100" b="0" i="0" u="none" strike="noStrike">
                          <a:solidFill>
                            <a:srgbClr val="000000"/>
                          </a:solidFill>
                          <a:effectLst/>
                          <a:latin typeface="Segoe UI" panose="020B0502040204020203" pitchFamily="34" charset="0"/>
                        </a:rPr>
                        <a:t>7820 - Locação de mão-de-obra temporária</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9.169</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8.484</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6.427</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1.988</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69</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dirty="0">
                          <a:solidFill>
                            <a:srgbClr val="000000"/>
                          </a:solidFill>
                          <a:effectLst/>
                          <a:latin typeface="Segoe UI" panose="020B0502040204020203" pitchFamily="34" charset="0"/>
                        </a:rPr>
                        <a:t>685</a:t>
                      </a:r>
                    </a:p>
                  </a:txBody>
                  <a:tcPr marL="0" marR="0" marT="0" marB="0" anchor="ctr">
                    <a:lnL>
                      <a:noFill/>
                    </a:lnL>
                    <a:lnR>
                      <a:noFill/>
                    </a:lnR>
                    <a:lnT>
                      <a:noFill/>
                    </a:lnT>
                    <a:lnB>
                      <a:noFill/>
                    </a:lnB>
                    <a:solidFill>
                      <a:srgbClr val="EEECE1"/>
                    </a:solidFill>
                  </a:tcPr>
                </a:tc>
                <a:extLst>
                  <a:ext uri="{0D108BD9-81ED-4DB2-BD59-A6C34878D82A}">
                    <a16:rowId xmlns:a16="http://schemas.microsoft.com/office/drawing/2014/main" val="3337830987"/>
                  </a:ext>
                </a:extLst>
              </a:tr>
              <a:tr h="362182">
                <a:tc>
                  <a:txBody>
                    <a:bodyPr/>
                    <a:lstStyle/>
                    <a:p>
                      <a:pPr algn="l" fontAlgn="ctr"/>
                      <a:r>
                        <a:rPr lang="pt-BR" sz="1100" b="0" i="0" u="none" strike="noStrike">
                          <a:solidFill>
                            <a:srgbClr val="000000"/>
                          </a:solidFill>
                          <a:effectLst/>
                          <a:latin typeface="Segoe UI" panose="020B0502040204020203" pitchFamily="34" charset="0"/>
                        </a:rPr>
                        <a:t>3811 - Coleta de resíduos não-perigosos</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9.133</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8.248</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7.188</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997</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63</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dirty="0">
                          <a:solidFill>
                            <a:srgbClr val="000000"/>
                          </a:solidFill>
                          <a:effectLst/>
                          <a:latin typeface="Segoe UI" panose="020B0502040204020203" pitchFamily="34" charset="0"/>
                        </a:rPr>
                        <a:t>885</a:t>
                      </a:r>
                    </a:p>
                  </a:txBody>
                  <a:tcPr marL="0" marR="0" marT="0" marB="0" anchor="ctr">
                    <a:lnL>
                      <a:noFill/>
                    </a:lnL>
                    <a:lnR>
                      <a:noFill/>
                    </a:lnR>
                    <a:lnT>
                      <a:noFill/>
                    </a:lnT>
                    <a:lnB>
                      <a:noFill/>
                    </a:lnB>
                    <a:solidFill>
                      <a:srgbClr val="FFFFFF"/>
                    </a:solidFill>
                  </a:tcPr>
                </a:tc>
                <a:extLst>
                  <a:ext uri="{0D108BD9-81ED-4DB2-BD59-A6C34878D82A}">
                    <a16:rowId xmlns:a16="http://schemas.microsoft.com/office/drawing/2014/main" val="3800701701"/>
                  </a:ext>
                </a:extLst>
              </a:tr>
              <a:tr h="482306">
                <a:tc>
                  <a:txBody>
                    <a:bodyPr/>
                    <a:lstStyle/>
                    <a:p>
                      <a:pPr algn="l" fontAlgn="ctr"/>
                      <a:r>
                        <a:rPr lang="pt-BR" sz="1100" b="0" i="0" u="none" strike="noStrike">
                          <a:solidFill>
                            <a:srgbClr val="000000"/>
                          </a:solidFill>
                          <a:effectLst/>
                          <a:latin typeface="Segoe UI" panose="020B0502040204020203" pitchFamily="34" charset="0"/>
                        </a:rPr>
                        <a:t>8121 - Limpeza em prédios e em domicílios</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8.549</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7.374</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5.076</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2.048</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250</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EEECE1"/>
                    </a:solidFill>
                  </a:tcPr>
                </a:tc>
                <a:tc>
                  <a:txBody>
                    <a:bodyPr/>
                    <a:lstStyle/>
                    <a:p>
                      <a:pPr algn="r" fontAlgn="ctr"/>
                      <a:r>
                        <a:rPr lang="pt-BR" sz="1100" b="0" i="0" u="none" strike="noStrike" dirty="0">
                          <a:solidFill>
                            <a:srgbClr val="000000"/>
                          </a:solidFill>
                          <a:effectLst/>
                          <a:latin typeface="Segoe UI" panose="020B0502040204020203" pitchFamily="34" charset="0"/>
                        </a:rPr>
                        <a:t>1.175</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EEECE1"/>
                    </a:solidFill>
                  </a:tcPr>
                </a:tc>
                <a:extLst>
                  <a:ext uri="{0D108BD9-81ED-4DB2-BD59-A6C34878D82A}">
                    <a16:rowId xmlns:a16="http://schemas.microsoft.com/office/drawing/2014/main" val="3082674097"/>
                  </a:ext>
                </a:extLst>
              </a:tr>
              <a:tr h="144873">
                <a:tc>
                  <a:txBody>
                    <a:bodyPr/>
                    <a:lstStyle/>
                    <a:p>
                      <a:pPr algn="l" fontAlgn="ctr"/>
                      <a:r>
                        <a:rPr lang="pt-BR" sz="800" b="0" i="0" u="none" strike="noStrike">
                          <a:solidFill>
                            <a:srgbClr val="000000"/>
                          </a:solidFill>
                          <a:effectLst/>
                          <a:latin typeface="Segoe UI" panose="020B0502040204020203" pitchFamily="34" charset="0"/>
                        </a:rPr>
                        <a:t>Fonte: AEAT - Infologo; Elaboração: COESA/CGEET/DRGPS/SRGPS-MPS.</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500" b="0" i="0" u="none" strike="noStrike">
                          <a:solidFill>
                            <a:srgbClr val="000000"/>
                          </a:solidFill>
                          <a:effectLst/>
                          <a:latin typeface="Segoe UI" panose="020B0502040204020203" pitchFamily="34" charset="0"/>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500" b="0" i="0" u="none" strike="noStrike">
                          <a:solidFill>
                            <a:srgbClr val="000000"/>
                          </a:solidFill>
                          <a:effectLst/>
                          <a:latin typeface="Segoe UI" panose="020B0502040204020203" pitchFamily="34" charset="0"/>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500" b="0" i="0" u="none" strike="noStrike">
                          <a:solidFill>
                            <a:srgbClr val="000000"/>
                          </a:solidFill>
                          <a:effectLst/>
                          <a:latin typeface="Segoe UI" panose="020B0502040204020203" pitchFamily="34" charset="0"/>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500" b="0" i="0" u="none" strike="noStrike">
                          <a:solidFill>
                            <a:srgbClr val="000000"/>
                          </a:solidFill>
                          <a:effectLst/>
                          <a:latin typeface="Segoe UI" panose="020B0502040204020203" pitchFamily="34" charset="0"/>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500" b="0" i="0" u="none" strike="noStrike">
                          <a:solidFill>
                            <a:srgbClr val="000000"/>
                          </a:solidFill>
                          <a:effectLst/>
                          <a:latin typeface="Segoe UI" panose="020B0502040204020203" pitchFamily="34" charset="0"/>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500" b="0" i="0" u="none" strike="noStrike">
                          <a:solidFill>
                            <a:srgbClr val="000000"/>
                          </a:solidFill>
                          <a:effectLst/>
                          <a:latin typeface="Segoe UI" panose="020B0502040204020203" pitchFamily="34" charset="0"/>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705559499"/>
                  </a:ext>
                </a:extLst>
              </a:tr>
              <a:tr h="144873">
                <a:tc>
                  <a:txBody>
                    <a:bodyPr/>
                    <a:lstStyle/>
                    <a:p>
                      <a:pPr algn="l" fontAlgn="ctr"/>
                      <a:r>
                        <a:rPr lang="pt-BR" sz="800" b="0" i="0" u="none" strike="noStrike">
                          <a:solidFill>
                            <a:srgbClr val="000000"/>
                          </a:solidFill>
                          <a:effectLst/>
                          <a:latin typeface="Segoe UI" panose="020B0502040204020203" pitchFamily="34" charset="0"/>
                        </a:rPr>
                        <a:t>[1] Dados sujeitos a revisão posterior</a:t>
                      </a:r>
                    </a:p>
                  </a:txBody>
                  <a:tcPr marL="0" marR="0" marT="0" marB="0" anchor="ctr">
                    <a:lnL>
                      <a:noFill/>
                    </a:lnL>
                    <a:lnR>
                      <a:noFill/>
                    </a:lnR>
                    <a:lnT>
                      <a:noFill/>
                    </a:lnT>
                    <a:lnB>
                      <a:noFill/>
                    </a:lnB>
                    <a:solidFill>
                      <a:srgbClr val="FFFFFF"/>
                    </a:solidFill>
                  </a:tcPr>
                </a:tc>
                <a:tc>
                  <a:txBody>
                    <a:bodyPr/>
                    <a:lstStyle/>
                    <a:p>
                      <a:pPr algn="r" fontAlgn="b"/>
                      <a:r>
                        <a:rPr lang="pt-BR" sz="500" b="0" i="0" u="none" strike="noStrike">
                          <a:solidFill>
                            <a:srgbClr val="000000"/>
                          </a:solidFill>
                          <a:effectLst/>
                          <a:latin typeface="Segoe UI" panose="020B0502040204020203" pitchFamily="34" charset="0"/>
                        </a:rPr>
                        <a:t> </a:t>
                      </a:r>
                    </a:p>
                  </a:txBody>
                  <a:tcPr marL="0" marR="0" marT="0" marB="0" anchor="b">
                    <a:lnL>
                      <a:noFill/>
                    </a:lnL>
                    <a:lnR>
                      <a:noFill/>
                    </a:lnR>
                    <a:lnT>
                      <a:noFill/>
                    </a:lnT>
                    <a:lnB>
                      <a:noFill/>
                    </a:lnB>
                    <a:solidFill>
                      <a:srgbClr val="FFFFFF"/>
                    </a:solidFill>
                  </a:tcPr>
                </a:tc>
                <a:tc>
                  <a:txBody>
                    <a:bodyPr/>
                    <a:lstStyle/>
                    <a:p>
                      <a:pPr algn="r" fontAlgn="b"/>
                      <a:r>
                        <a:rPr lang="pt-BR" sz="500" b="0" i="0" u="none" strike="noStrike">
                          <a:solidFill>
                            <a:srgbClr val="000000"/>
                          </a:solidFill>
                          <a:effectLst/>
                          <a:latin typeface="Segoe UI" panose="020B0502040204020203" pitchFamily="34" charset="0"/>
                        </a:rPr>
                        <a:t> </a:t>
                      </a:r>
                    </a:p>
                  </a:txBody>
                  <a:tcPr marL="0" marR="0" marT="0" marB="0" anchor="b">
                    <a:lnL>
                      <a:noFill/>
                    </a:lnL>
                    <a:lnR>
                      <a:noFill/>
                    </a:lnR>
                    <a:lnT>
                      <a:noFill/>
                    </a:lnT>
                    <a:lnB>
                      <a:noFill/>
                    </a:lnB>
                    <a:solidFill>
                      <a:srgbClr val="FFFFFF"/>
                    </a:solidFill>
                  </a:tcPr>
                </a:tc>
                <a:tc>
                  <a:txBody>
                    <a:bodyPr/>
                    <a:lstStyle/>
                    <a:p>
                      <a:pPr algn="r" fontAlgn="b"/>
                      <a:r>
                        <a:rPr lang="pt-BR" sz="500" b="0" i="0" u="none" strike="noStrike">
                          <a:solidFill>
                            <a:srgbClr val="000000"/>
                          </a:solidFill>
                          <a:effectLst/>
                          <a:latin typeface="Segoe UI" panose="020B0502040204020203" pitchFamily="34" charset="0"/>
                        </a:rPr>
                        <a:t> </a:t>
                      </a:r>
                    </a:p>
                  </a:txBody>
                  <a:tcPr marL="0" marR="0" marT="0" marB="0" anchor="b">
                    <a:lnL>
                      <a:noFill/>
                    </a:lnL>
                    <a:lnR>
                      <a:noFill/>
                    </a:lnR>
                    <a:lnT>
                      <a:noFill/>
                    </a:lnT>
                    <a:lnB>
                      <a:noFill/>
                    </a:lnB>
                    <a:solidFill>
                      <a:srgbClr val="FFFFFF"/>
                    </a:solidFill>
                  </a:tcPr>
                </a:tc>
                <a:tc>
                  <a:txBody>
                    <a:bodyPr/>
                    <a:lstStyle/>
                    <a:p>
                      <a:pPr algn="r" fontAlgn="b"/>
                      <a:r>
                        <a:rPr lang="pt-BR" sz="500" b="0" i="0" u="none" strike="noStrike">
                          <a:solidFill>
                            <a:srgbClr val="000000"/>
                          </a:solidFill>
                          <a:effectLst/>
                          <a:latin typeface="Segoe UI" panose="020B0502040204020203" pitchFamily="34" charset="0"/>
                        </a:rPr>
                        <a:t> </a:t>
                      </a:r>
                    </a:p>
                  </a:txBody>
                  <a:tcPr marL="0" marR="0" marT="0" marB="0" anchor="b">
                    <a:lnL>
                      <a:noFill/>
                    </a:lnL>
                    <a:lnR>
                      <a:noFill/>
                    </a:lnR>
                    <a:lnT>
                      <a:noFill/>
                    </a:lnT>
                    <a:lnB>
                      <a:noFill/>
                    </a:lnB>
                    <a:solidFill>
                      <a:srgbClr val="FFFFFF"/>
                    </a:solidFill>
                  </a:tcPr>
                </a:tc>
                <a:tc>
                  <a:txBody>
                    <a:bodyPr/>
                    <a:lstStyle/>
                    <a:p>
                      <a:pPr algn="r" fontAlgn="b"/>
                      <a:r>
                        <a:rPr lang="pt-BR" sz="500" b="0" i="0" u="none" strike="noStrike">
                          <a:solidFill>
                            <a:srgbClr val="000000"/>
                          </a:solidFill>
                          <a:effectLst/>
                          <a:latin typeface="Segoe UI" panose="020B0502040204020203" pitchFamily="34" charset="0"/>
                        </a:rPr>
                        <a:t> </a:t>
                      </a:r>
                    </a:p>
                  </a:txBody>
                  <a:tcPr marL="0" marR="0" marT="0" marB="0" anchor="b">
                    <a:lnL>
                      <a:noFill/>
                    </a:lnL>
                    <a:lnR>
                      <a:noFill/>
                    </a:lnR>
                    <a:lnT>
                      <a:noFill/>
                    </a:lnT>
                    <a:lnB>
                      <a:noFill/>
                    </a:lnB>
                    <a:solidFill>
                      <a:srgbClr val="FFFFFF"/>
                    </a:solidFill>
                  </a:tcPr>
                </a:tc>
                <a:tc>
                  <a:txBody>
                    <a:bodyPr/>
                    <a:lstStyle/>
                    <a:p>
                      <a:pPr algn="r" fontAlgn="b"/>
                      <a:r>
                        <a:rPr lang="pt-BR" sz="500" b="0" i="0" u="none" strike="noStrike" dirty="0">
                          <a:solidFill>
                            <a:srgbClr val="000000"/>
                          </a:solidFill>
                          <a:effectLst/>
                          <a:latin typeface="Segoe UI" panose="020B0502040204020203"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2352524690"/>
                  </a:ext>
                </a:extLst>
              </a:tr>
            </a:tbl>
          </a:graphicData>
        </a:graphic>
      </p:graphicFrame>
    </p:spTree>
    <p:extLst>
      <p:ext uri="{BB962C8B-B14F-4D97-AF65-F5344CB8AC3E}">
        <p14:creationId xmlns:p14="http://schemas.microsoft.com/office/powerpoint/2010/main" val="1751811979"/>
      </p:ext>
    </p:extLst>
  </p:cSld>
  <p:clrMapOvr>
    <a:masterClrMapping/>
  </p:clrMapOvr>
</p:sld>
</file>

<file path=ppt/theme/theme1.xml><?xml version="1.0" encoding="utf-8"?>
<a:theme xmlns:a="http://schemas.openxmlformats.org/drawingml/2006/main" name="Office Theme">
  <a:themeElements>
    <a:clrScheme name="Azul">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2FE8DDA9B3586F4F9E6F3FDFC3836DE8" ma:contentTypeVersion="15" ma:contentTypeDescription="Crie um novo documento." ma:contentTypeScope="" ma:versionID="b7be27425deee75787bf307c55f8135a">
  <xsd:schema xmlns:xsd="http://www.w3.org/2001/XMLSchema" xmlns:xs="http://www.w3.org/2001/XMLSchema" xmlns:p="http://schemas.microsoft.com/office/2006/metadata/properties" xmlns:ns2="1dc9edf2-5d17-43b4-a6e5-fdec2551ea09" xmlns:ns3="e8efdfe3-af0e-41b5-bec8-124024c2c490" targetNamespace="http://schemas.microsoft.com/office/2006/metadata/properties" ma:root="true" ma:fieldsID="ad376d7c7d256e5fcf858f510e6fa055" ns2:_="" ns3:_="">
    <xsd:import namespace="1dc9edf2-5d17-43b4-a6e5-fdec2551ea09"/>
    <xsd:import namespace="e8efdfe3-af0e-41b5-bec8-124024c2c49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c9edf2-5d17-43b4-a6e5-fdec2551ea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Marcações de imagem" ma:readOnly="false" ma:fieldId="{5cf76f15-5ced-4ddc-b409-7134ff3c332f}" ma:taxonomyMulti="true" ma:sspId="bf897d17-34fd-4a01-8f80-908009a6c4a9"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8efdfe3-af0e-41b5-bec8-124024c2c490" elementFormDefault="qualified">
    <xsd:import namespace="http://schemas.microsoft.com/office/2006/documentManagement/types"/>
    <xsd:import namespace="http://schemas.microsoft.com/office/infopath/2007/PartnerControls"/>
    <xsd:element name="SharedWithUsers" ma:index="16" nillable="true" ma:displayName="Compartilhado com"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Detalhes de Compartilhado Com" ma:internalName="SharedWithDetails" ma:readOnly="true">
      <xsd:simpleType>
        <xsd:restriction base="dms:Note">
          <xsd:maxLength value="255"/>
        </xsd:restriction>
      </xsd:simpleType>
    </xsd:element>
    <xsd:element name="TaxCatchAll" ma:index="20" nillable="true" ma:displayName="Taxonomy Catch All Column" ma:hidden="true" ma:list="{df522f75-afee-4c85-80e0-afd0774978a6}" ma:internalName="TaxCatchAll" ma:showField="CatchAllData" ma:web="e8efdfe3-af0e-41b5-bec8-124024c2c49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8efdfe3-af0e-41b5-bec8-124024c2c490" xsi:nil="true"/>
    <lcf76f155ced4ddcb4097134ff3c332f xmlns="1dc9edf2-5d17-43b4-a6e5-fdec2551ea0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F939210-5BC4-4D28-8D44-D2E126884957}"/>
</file>

<file path=customXml/itemProps2.xml><?xml version="1.0" encoding="utf-8"?>
<ds:datastoreItem xmlns:ds="http://schemas.openxmlformats.org/officeDocument/2006/customXml" ds:itemID="{C44336EB-6A23-45F4-B1C2-061D8C29EA75}"/>
</file>

<file path=customXml/itemProps3.xml><?xml version="1.0" encoding="utf-8"?>
<ds:datastoreItem xmlns:ds="http://schemas.openxmlformats.org/officeDocument/2006/customXml" ds:itemID="{696BDB9C-1DB4-4AB6-B2AD-916C8D73874E}"/>
</file>

<file path=docProps/app.xml><?xml version="1.0" encoding="utf-8"?>
<Properties xmlns="http://schemas.openxmlformats.org/officeDocument/2006/extended-properties" xmlns:vt="http://schemas.openxmlformats.org/officeDocument/2006/docPropsVTypes">
  <TotalTime>11253</TotalTime>
  <Words>1316</Words>
  <Application>Microsoft Office PowerPoint</Application>
  <PresentationFormat>Widescreen</PresentationFormat>
  <Paragraphs>369</Paragraphs>
  <Slides>19</Slides>
  <Notes>14</Notes>
  <HiddenSlides>0</HiddenSlides>
  <MMClips>0</MMClips>
  <ScaleCrop>false</ScaleCrop>
  <HeadingPairs>
    <vt:vector size="6" baseType="variant">
      <vt:variant>
        <vt:lpstr>Fontes usadas</vt:lpstr>
      </vt:variant>
      <vt:variant>
        <vt:i4>8</vt:i4>
      </vt:variant>
      <vt:variant>
        <vt:lpstr>Tema</vt:lpstr>
      </vt:variant>
      <vt:variant>
        <vt:i4>1</vt:i4>
      </vt:variant>
      <vt:variant>
        <vt:lpstr>Títulos de slides</vt:lpstr>
      </vt:variant>
      <vt:variant>
        <vt:i4>19</vt:i4>
      </vt:variant>
    </vt:vector>
  </HeadingPairs>
  <TitlesOfParts>
    <vt:vector size="28" baseType="lpstr">
      <vt:lpstr>Arial</vt:lpstr>
      <vt:lpstr>Calibri</vt:lpstr>
      <vt:lpstr>Calibri Light</vt:lpstr>
      <vt:lpstr>Eras Demi ITC</vt:lpstr>
      <vt:lpstr>Segoe UI</vt:lpstr>
      <vt:lpstr>Segoe UI Semilight</vt:lpstr>
      <vt:lpstr>Symbol</vt:lpstr>
      <vt:lpstr>Times New Roman</vt:lpstr>
      <vt:lpstr>Office Theme</vt:lpstr>
      <vt:lpstr>Apresentação do PowerPoint</vt:lpstr>
      <vt:lpstr>Estatísticas DE ACIDENTES DO TRABALHO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INDICADORES DE ACIDENTES DO TRABALHO</vt:lpstr>
      <vt:lpstr>Apresentação do PowerPoint</vt:lpstr>
      <vt:lpstr>Apresentação do PowerPoint</vt:lpstr>
      <vt:lpstr>Acesso às Publicações do AEAT</vt:lpstr>
      <vt:lpstr>Apresentação do PowerPoint</vt:lpstr>
      <vt:lpstr>Obrigado A todos!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Vanessa</dc:creator>
  <cp:lastModifiedBy>Benedito Adalberto Brunca</cp:lastModifiedBy>
  <cp:revision>482</cp:revision>
  <cp:lastPrinted>2020-06-30T21:48:16Z</cp:lastPrinted>
  <dcterms:created xsi:type="dcterms:W3CDTF">2019-04-16T21:42:30Z</dcterms:created>
  <dcterms:modified xsi:type="dcterms:W3CDTF">2025-03-24T20:03:56Z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0x0101002FE8DDA9B3586F4F9E6F3FDFC3836DE8</vt:lpwstr>
  </property>
</Properties>
</file>